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7.xml" ContentType="application/vnd.openxmlformats-officedocument.presentationml.slide+xml"/>
  <Override PartName="/ppt/slides/slide11.xml" ContentType="application/vnd.openxmlformats-officedocument.presentationml.slide+xml"/>
  <Override PartName="/ppt/slides/slide10.xml" ContentType="application/vnd.openxmlformats-officedocument.presentationml.slide+xml"/>
  <Override PartName="/ppt/slides/slide9.xml" ContentType="application/vnd.openxmlformats-officedocument.presentationml.slide+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8.xml" ContentType="application/vnd.openxmlformats-officedocument.presentationml.slide+xml"/>
  <Override PartName="/ppt/slides/slide12.xml" ContentType="application/vnd.openxmlformats-officedocument.presentationml.slide+xml"/>
  <Override PartName="/ppt/slides/slide14.xml" ContentType="application/vnd.openxmlformats-officedocument.presentationml.slide+xml"/>
  <Override PartName="/ppt/slides/slide20.xml" ContentType="application/vnd.openxmlformats-officedocument.presentationml.slide+xml"/>
  <Override PartName="/ppt/slides/slide13.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16.xml" ContentType="application/vnd.openxmlformats-officedocument.presentationml.slide+xml"/>
  <Override PartName="/ppt/slides/slide15.xml" ContentType="application/vnd.openxmlformats-officedocument.presentationml.slide+xml"/>
  <Override PartName="/ppt/slides/slide17.xml" ContentType="application/vnd.openxmlformats-officedocument.presentationml.slide+xml"/>
  <Override PartName="/ppt/slideMasters/slideMaster1.xml" ContentType="application/vnd.openxmlformats-officedocument.presentationml.slideMaster+xml"/>
  <Override PartName="/ppt/notesSlides/notesSlide19.xml" ContentType="application/vnd.openxmlformats-officedocument.presentationml.notesSlide+xml"/>
  <Override PartName="/ppt/notesSlides/notesSlide14.xml" ContentType="application/vnd.openxmlformats-officedocument.presentationml.notesSlide+xml"/>
  <Override PartName="/ppt/notesSlides/notesSlide13.xml" ContentType="application/vnd.openxmlformats-officedocument.presentationml.notesSlide+xml"/>
  <Override PartName="/ppt/notesSlides/notesSlide12.xml" ContentType="application/vnd.openxmlformats-officedocument.presentationml.notesSlide+xml"/>
  <Override PartName="/ppt/notesSlides/notesSlide15.xml" ContentType="application/vnd.openxmlformats-officedocument.presentationml.notesSlide+xml"/>
  <Override PartName="/ppt/notesSlides/notesSlide18.xml" ContentType="application/vnd.openxmlformats-officedocument.presentationml.notesSlide+xml"/>
  <Override PartName="/ppt/notesSlides/notesSlide17.xml" ContentType="application/vnd.openxmlformats-officedocument.presentationml.notesSlide+xml"/>
  <Override PartName="/ppt/notesSlides/notesSlide16.xml" ContentType="application/vnd.openxmlformats-officedocument.presentationml.notesSlide+xml"/>
  <Override PartName="/ppt/slideMasters/slideMaster2.xml" ContentType="application/vnd.openxmlformats-officedocument.presentationml.slideMaster+xml"/>
  <Override PartName="/ppt/notesSlides/notesSlide11.xml" ContentType="application/vnd.openxmlformats-officedocument.presentationml.notesSlide+xml"/>
  <Override PartName="/ppt/slideLayouts/slideLayout14.xml" ContentType="application/vnd.openxmlformats-officedocument.presentationml.slideLayout+xml"/>
  <Override PartName="/ppt/slideLayouts/slideLayout13.xml" ContentType="application/vnd.openxmlformats-officedocument.presentationml.slideLayout+xml"/>
  <Override PartName="/ppt/slideLayouts/slideLayout12.xml" ContentType="application/vnd.openxmlformats-officedocument.presentationml.slideLayout+xml"/>
  <Override PartName="/ppt/slideLayouts/slideLayout15.xml" ContentType="application/vnd.openxmlformats-officedocument.presentationml.slideLayout+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Layouts/slideLayout9.xml" ContentType="application/vnd.openxmlformats-officedocument.presentationml.slideLayout+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8.xml" ContentType="application/vnd.openxmlformats-officedocument.presentationml.slideLayout+xml"/>
  <Override PartName="/ppt/slideLayouts/slideLayout7.xml" ContentType="application/vnd.openxmlformats-officedocument.presentationml.slideLayout+xml"/>
  <Override PartName="/ppt/slideLayouts/slideLayout6.xml" ContentType="application/vnd.openxmlformats-officedocument.presentationml.slideLayout+xml"/>
  <Override PartName="/ppt/slideLayouts/slideLayout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notesSlides/notesSlide7.xml" ContentType="application/vnd.openxmlformats-officedocument.presentationml.notesSlide+xml"/>
  <Override PartName="/ppt/notesSlides/notesSlide6.xml" ContentType="application/vnd.openxmlformats-officedocument.presentationml.notesSlide+xml"/>
  <Override PartName="/ppt/notesSlides/notesSlide5.xml" ContentType="application/vnd.openxmlformats-officedocument.presentationml.notesSlide+xml"/>
  <Override PartName="/ppt/notesSlides/notesSlide4.xml" ContentType="application/vnd.openxmlformats-officedocument.presentationml.notesSlide+xml"/>
  <Override PartName="/ppt/notesSlides/notesSlide8.xml" ContentType="application/vnd.openxmlformats-officedocument.presentationml.notesSlide+xml"/>
  <Override PartName="/ppt/notesSlides/notesSlide10.xml" ContentType="application/vnd.openxmlformats-officedocument.presentationml.notesSlide+xml"/>
  <Override PartName="/ppt/notesSlides/notesSlide9.xml" ContentType="application/vnd.openxmlformats-officedocument.presentationml.notesSlide+xml"/>
  <Override PartName="/ppt/notesSlides/notesSlide3.xml" ContentType="application/vnd.openxmlformats-officedocument.presentationml.notesSlide+xml"/>
  <Override PartName="/ppt/notesSlides/notesSlide2.xml" ContentType="application/vnd.openxmlformats-officedocument.presentationml.notesSlide+xml"/>
  <Override PartName="/ppt/slideLayouts/slideLayout22.xml" ContentType="application/vnd.openxmlformats-officedocument.presentationml.slideLayout+xml"/>
  <Override PartName="/ppt/slideLayouts/slideLayout21.xml" ContentType="application/vnd.openxmlformats-officedocument.presentationml.slideLayout+xml"/>
  <Override PartName="/ppt/slideLayouts/slideLayout20.xml" ContentType="application/vnd.openxmlformats-officedocument.presentationml.slideLayout+xml"/>
  <Override PartName="/ppt/slideLayouts/slideLayout19.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notesSlides/notesSlide1.xml" ContentType="application/vnd.openxmlformats-officedocument.presentationml.notesSlide+xml"/>
  <Override PartName="/ppt/notesMasters/notesMaster1.xml" ContentType="application/vnd.openxmlformats-officedocument.presentationml.notesMaster+xml"/>
  <Override PartName="/ppt/theme/theme2.xml" ContentType="application/vnd.openxmlformats-officedocument.theme+xml"/>
  <Override PartName="/ppt/theme/theme3.xml" ContentType="application/vnd.openxmlformats-officedocument.theme+xml"/>
  <Override PartName="/ppt/theme/theme1.xml" ContentType="application/vnd.openxmlformats-officedocument.theme+xml"/>
  <Override PartName="/ppt/tableStyles.xml" ContentType="application/vnd.openxmlformats-officedocument.presentationml.tableStyles+xml"/>
  <Override PartName="/ppt/viewProps.xml" ContentType="application/vnd.openxmlformats-officedocument.presentationml.viewProps+xml"/>
  <Override PartName="/ppt/presProps.xml" ContentType="application/vnd.openxmlformats-officedocument.presentationml.presProps+xml"/>
  <Override PartName="/docProps/app.xml" ContentType="application/vnd.openxmlformats-officedocument.extended-properties+xml"/>
  <Override PartName="/docProps/core.xml" ContentType="application/vnd.openxmlformats-package.core-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5" r:id="rId2"/>
  </p:sldMasterIdLst>
  <p:notesMasterIdLst>
    <p:notesMasterId r:id="rId23"/>
  </p:notesMasterIdLst>
  <p:sldIdLst>
    <p:sldId id="256" r:id="rId3"/>
    <p:sldId id="279" r:id="rId4"/>
    <p:sldId id="260" r:id="rId5"/>
    <p:sldId id="259" r:id="rId6"/>
    <p:sldId id="280" r:id="rId7"/>
    <p:sldId id="257" r:id="rId8"/>
    <p:sldId id="262" r:id="rId9"/>
    <p:sldId id="282" r:id="rId10"/>
    <p:sldId id="267" r:id="rId11"/>
    <p:sldId id="261" r:id="rId12"/>
    <p:sldId id="283" r:id="rId13"/>
    <p:sldId id="268" r:id="rId14"/>
    <p:sldId id="263" r:id="rId15"/>
    <p:sldId id="284" r:id="rId16"/>
    <p:sldId id="264" r:id="rId17"/>
    <p:sldId id="273" r:id="rId18"/>
    <p:sldId id="277" r:id="rId19"/>
    <p:sldId id="270" r:id="rId20"/>
    <p:sldId id="271" r:id="rId21"/>
    <p:sldId id="272" r:id="rId2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aximized">
    <p:restoredLeft sz="15620"/>
    <p:restoredTop sz="79771" autoAdjust="0"/>
  </p:normalViewPr>
  <p:slideViewPr>
    <p:cSldViewPr>
      <p:cViewPr varScale="1">
        <p:scale>
          <a:sx n="89" d="100"/>
          <a:sy n="89" d="100"/>
        </p:scale>
        <p:origin x="-2190" y="-96"/>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theme" Target="theme/theme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customXml" Target="../customXml/item2.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notesMaster" Target="notesMasters/notesMaster1.xml"/><Relationship Id="rId28" Type="http://schemas.openxmlformats.org/officeDocument/2006/relationships/customXml" Target="../customXml/item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tableStyles" Target="tableStyles.xml"/><Relationship Id="rId30" Type="http://schemas.openxmlformats.org/officeDocument/2006/relationships/customXml" Target="../customXml/item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CA"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75887DA-F516-4320-8A37-289C1A25AF6A}" type="datetimeFigureOut">
              <a:rPr lang="en-CA" smtClean="0"/>
              <a:t>12/09/2016</a:t>
            </a:fld>
            <a:endParaRPr lang="en-CA"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CA"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CA"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9D9080E-9387-4789-B37C-88E37A942FDB}" type="slidenum">
              <a:rPr lang="en-CA" smtClean="0"/>
              <a:t>‹#›</a:t>
            </a:fld>
            <a:endParaRPr lang="en-CA" dirty="0"/>
          </a:p>
        </p:txBody>
      </p:sp>
    </p:spTree>
    <p:extLst>
      <p:ext uri="{BB962C8B-B14F-4D97-AF65-F5344CB8AC3E}">
        <p14:creationId xmlns:p14="http://schemas.microsoft.com/office/powerpoint/2010/main" val="4135594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CA" altLang="en-US" sz="1200" dirty="0" smtClean="0"/>
              <a:t>Each program has a different area of focus, but there are a lot of commonalities. I’ll be speaking about these programs in general terms here today. I’ll be available for one-on-one. If you have potential projects in mind, I’d be happy to discuss with you about which program would be the best fit, and the details of the requirements for each. We also have some copies of a booklet that’s got all the details on all these programs, and our contact information is available.</a:t>
            </a:r>
          </a:p>
          <a:p>
            <a:pPr marL="0" lvl="1"/>
            <a:endParaRPr lang="en-CA" altLang="en-US" dirty="0" smtClean="0"/>
          </a:p>
        </p:txBody>
      </p:sp>
      <p:sp>
        <p:nvSpPr>
          <p:cNvPr id="4" name="Slide Number Placeholder 3"/>
          <p:cNvSpPr>
            <a:spLocks noGrp="1"/>
          </p:cNvSpPr>
          <p:nvPr>
            <p:ph type="sldNum" sz="quarter" idx="10"/>
          </p:nvPr>
        </p:nvSpPr>
        <p:spPr/>
        <p:txBody>
          <a:bodyPr/>
          <a:lstStyle/>
          <a:p>
            <a:fld id="{29D9080E-9387-4789-B37C-88E37A942FDB}" type="slidenum">
              <a:rPr lang="en-CA" smtClean="0"/>
              <a:t>2</a:t>
            </a:fld>
            <a:endParaRPr lang="en-CA" dirty="0"/>
          </a:p>
        </p:txBody>
      </p:sp>
    </p:spTree>
    <p:extLst>
      <p:ext uri="{BB962C8B-B14F-4D97-AF65-F5344CB8AC3E}">
        <p14:creationId xmlns:p14="http://schemas.microsoft.com/office/powerpoint/2010/main" val="2991431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742950" lvl="2" indent="-342900">
              <a:buFont typeface="Courier New" panose="02070309020205020404" pitchFamily="49" charset="0"/>
              <a:buChar char="o"/>
            </a:pPr>
            <a:endParaRPr lang="en-CA" sz="2000" dirty="0" smtClean="0"/>
          </a:p>
        </p:txBody>
      </p:sp>
      <p:sp>
        <p:nvSpPr>
          <p:cNvPr id="4" name="Slide Number Placeholder 3"/>
          <p:cNvSpPr>
            <a:spLocks noGrp="1"/>
          </p:cNvSpPr>
          <p:nvPr>
            <p:ph type="sldNum" sz="quarter" idx="10"/>
          </p:nvPr>
        </p:nvSpPr>
        <p:spPr/>
        <p:txBody>
          <a:bodyPr/>
          <a:lstStyle/>
          <a:p>
            <a:fld id="{29D9080E-9387-4789-B37C-88E37A942FDB}" type="slidenum">
              <a:rPr lang="en-CA" smtClean="0"/>
              <a:t>11</a:t>
            </a:fld>
            <a:endParaRPr lang="en-CA" dirty="0"/>
          </a:p>
        </p:txBody>
      </p:sp>
    </p:spTree>
    <p:extLst>
      <p:ext uri="{BB962C8B-B14F-4D97-AF65-F5344CB8AC3E}">
        <p14:creationId xmlns:p14="http://schemas.microsoft.com/office/powerpoint/2010/main" val="36548092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Examples: and ENGO restored riparian habitat</a:t>
            </a:r>
            <a:r>
              <a:rPr lang="en-CA" baseline="0" dirty="0" smtClean="0"/>
              <a:t> in the Okanagan by installing fencing to keep livestock out of streamside (riparian) areas. Removes a threat (livestock), protects existing habitat, and allows damaged habitat to recover. Supports several species listed under the Species at Risk Act (western screech-owl, tiger salamander, yellow-breasted chat).</a:t>
            </a:r>
            <a:endParaRPr lang="en-CA" dirty="0" smtClean="0"/>
          </a:p>
        </p:txBody>
      </p:sp>
      <p:sp>
        <p:nvSpPr>
          <p:cNvPr id="4" name="Slide Number Placeholder 3"/>
          <p:cNvSpPr>
            <a:spLocks noGrp="1"/>
          </p:cNvSpPr>
          <p:nvPr>
            <p:ph type="sldNum" sz="quarter" idx="10"/>
          </p:nvPr>
        </p:nvSpPr>
        <p:spPr/>
        <p:txBody>
          <a:bodyPr/>
          <a:lstStyle/>
          <a:p>
            <a:fld id="{29D9080E-9387-4789-B37C-88E37A942FDB}" type="slidenum">
              <a:rPr lang="en-CA" smtClean="0"/>
              <a:t>12</a:t>
            </a:fld>
            <a:endParaRPr lang="en-CA" dirty="0"/>
          </a:p>
        </p:txBody>
      </p:sp>
    </p:spTree>
    <p:extLst>
      <p:ext uri="{BB962C8B-B14F-4D97-AF65-F5344CB8AC3E}">
        <p14:creationId xmlns:p14="http://schemas.microsoft.com/office/powerpoint/2010/main" val="15921352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baseline="0" dirty="0" smtClean="0"/>
          </a:p>
          <a:p>
            <a:endParaRPr lang="en-CA" dirty="0"/>
          </a:p>
        </p:txBody>
      </p:sp>
      <p:sp>
        <p:nvSpPr>
          <p:cNvPr id="4" name="Slide Number Placeholder 3"/>
          <p:cNvSpPr>
            <a:spLocks noGrp="1"/>
          </p:cNvSpPr>
          <p:nvPr>
            <p:ph type="sldNum" sz="quarter" idx="10"/>
          </p:nvPr>
        </p:nvSpPr>
        <p:spPr/>
        <p:txBody>
          <a:bodyPr/>
          <a:lstStyle/>
          <a:p>
            <a:fld id="{29D9080E-9387-4789-B37C-88E37A942FDB}" type="slidenum">
              <a:rPr lang="en-CA" smtClean="0"/>
              <a:t>13</a:t>
            </a:fld>
            <a:endParaRPr lang="en-CA" dirty="0"/>
          </a:p>
        </p:txBody>
      </p:sp>
    </p:spTree>
    <p:extLst>
      <p:ext uri="{BB962C8B-B14F-4D97-AF65-F5344CB8AC3E}">
        <p14:creationId xmlns:p14="http://schemas.microsoft.com/office/powerpoint/2010/main" val="19132182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29D9080E-9387-4789-B37C-88E37A942FDB}" type="slidenum">
              <a:rPr lang="en-CA" smtClean="0"/>
              <a:t>14</a:t>
            </a:fld>
            <a:endParaRPr lang="en-CA" dirty="0"/>
          </a:p>
        </p:txBody>
      </p:sp>
    </p:spTree>
    <p:extLst>
      <p:ext uri="{BB962C8B-B14F-4D97-AF65-F5344CB8AC3E}">
        <p14:creationId xmlns:p14="http://schemas.microsoft.com/office/powerpoint/2010/main" val="19132182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Examples: work</a:t>
            </a:r>
            <a:r>
              <a:rPr lang="en-CA" baseline="0" dirty="0" smtClean="0"/>
              <a:t> in the Squamish river estuary. Local ENGO and partners (local schools, province, local FN) removed a no-longer-used industrial log handling and storage side, and restored marsh habitat.</a:t>
            </a:r>
            <a:endParaRPr lang="en-CA" dirty="0" smtClean="0"/>
          </a:p>
          <a:p>
            <a:endParaRPr lang="en-CA" dirty="0" smtClean="0"/>
          </a:p>
        </p:txBody>
      </p:sp>
      <p:sp>
        <p:nvSpPr>
          <p:cNvPr id="4" name="Slide Number Placeholder 3"/>
          <p:cNvSpPr>
            <a:spLocks noGrp="1"/>
          </p:cNvSpPr>
          <p:nvPr>
            <p:ph type="sldNum" sz="quarter" idx="10"/>
          </p:nvPr>
        </p:nvSpPr>
        <p:spPr/>
        <p:txBody>
          <a:bodyPr/>
          <a:lstStyle/>
          <a:p>
            <a:fld id="{29D9080E-9387-4789-B37C-88E37A942FDB}" type="slidenum">
              <a:rPr lang="en-CA" smtClean="0"/>
              <a:t>15</a:t>
            </a:fld>
            <a:endParaRPr lang="en-CA" dirty="0"/>
          </a:p>
        </p:txBody>
      </p:sp>
    </p:spTree>
    <p:extLst>
      <p:ext uri="{BB962C8B-B14F-4D97-AF65-F5344CB8AC3E}">
        <p14:creationId xmlns:p14="http://schemas.microsoft.com/office/powerpoint/2010/main" val="27624999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29D9080E-9387-4789-B37C-88E37A942FDB}" type="slidenum">
              <a:rPr lang="en-CA" smtClean="0"/>
              <a:t>16</a:t>
            </a:fld>
            <a:endParaRPr lang="en-CA" dirty="0"/>
          </a:p>
        </p:txBody>
      </p:sp>
    </p:spTree>
    <p:extLst>
      <p:ext uri="{BB962C8B-B14F-4D97-AF65-F5344CB8AC3E}">
        <p14:creationId xmlns:p14="http://schemas.microsoft.com/office/powerpoint/2010/main" val="19132182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e.g. when a company</a:t>
            </a:r>
            <a:r>
              <a:rPr lang="en-CA" baseline="0" dirty="0" smtClean="0"/>
              <a:t> is fined for violations under the fisheries act, MBCA or other federal environmental legislation, the $$ goes to the EDF. EDF then makes those funds available to support habitat restoration – ideally to repair or offset the original damage that resulted in the fine or settlement. Unlike the other programs isn’t a single pot of funds – each court award it it’s own pot of funds, with a specific purpose</a:t>
            </a:r>
            <a:r>
              <a:rPr lang="en-CA" baseline="0" dirty="0" smtClean="0"/>
              <a:t>. Therefore eligible locations, activities, etc. vary from award  to award.</a:t>
            </a:r>
            <a:endParaRPr lang="en-CA" dirty="0"/>
          </a:p>
        </p:txBody>
      </p:sp>
      <p:sp>
        <p:nvSpPr>
          <p:cNvPr id="4" name="Slide Number Placeholder 3"/>
          <p:cNvSpPr>
            <a:spLocks noGrp="1"/>
          </p:cNvSpPr>
          <p:nvPr>
            <p:ph type="sldNum" sz="quarter" idx="10"/>
          </p:nvPr>
        </p:nvSpPr>
        <p:spPr/>
        <p:txBody>
          <a:bodyPr/>
          <a:lstStyle/>
          <a:p>
            <a:fld id="{29D9080E-9387-4789-B37C-88E37A942FDB}" type="slidenum">
              <a:rPr lang="en-CA" smtClean="0"/>
              <a:t>17</a:t>
            </a:fld>
            <a:endParaRPr lang="en-CA" dirty="0"/>
          </a:p>
        </p:txBody>
      </p:sp>
    </p:spTree>
    <p:extLst>
      <p:ext uri="{BB962C8B-B14F-4D97-AF65-F5344CB8AC3E}">
        <p14:creationId xmlns:p14="http://schemas.microsoft.com/office/powerpoint/2010/main" val="19132182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29D9080E-9387-4789-B37C-88E37A942FDB}" type="slidenum">
              <a:rPr lang="en-CA" smtClean="0"/>
              <a:t>18</a:t>
            </a:fld>
            <a:endParaRPr lang="en-CA" dirty="0"/>
          </a:p>
        </p:txBody>
      </p:sp>
    </p:spTree>
    <p:extLst>
      <p:ext uri="{BB962C8B-B14F-4D97-AF65-F5344CB8AC3E}">
        <p14:creationId xmlns:p14="http://schemas.microsoft.com/office/powerpoint/2010/main" val="23276372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29D9080E-9387-4789-B37C-88E37A942FDB}" type="slidenum">
              <a:rPr lang="en-CA" smtClean="0"/>
              <a:t>19</a:t>
            </a:fld>
            <a:endParaRPr lang="en-CA" dirty="0"/>
          </a:p>
        </p:txBody>
      </p:sp>
    </p:spTree>
    <p:extLst>
      <p:ext uri="{BB962C8B-B14F-4D97-AF65-F5344CB8AC3E}">
        <p14:creationId xmlns:p14="http://schemas.microsoft.com/office/powerpoint/2010/main" val="30009338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29D9080E-9387-4789-B37C-88E37A942FDB}" type="slidenum">
              <a:rPr lang="en-CA" smtClean="0"/>
              <a:t>20</a:t>
            </a:fld>
            <a:endParaRPr lang="en-CA" dirty="0"/>
          </a:p>
        </p:txBody>
      </p:sp>
    </p:spTree>
    <p:extLst>
      <p:ext uri="{BB962C8B-B14F-4D97-AF65-F5344CB8AC3E}">
        <p14:creationId xmlns:p14="http://schemas.microsoft.com/office/powerpoint/2010/main" val="10971656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1"/>
            <a:r>
              <a:rPr lang="en-CA" altLang="en-US" dirty="0" smtClean="0"/>
              <a:t>IN general, these programs are about supporting specific projects that work to restore,</a:t>
            </a:r>
            <a:r>
              <a:rPr lang="en-CA" altLang="en-US" baseline="0" dirty="0" smtClean="0"/>
              <a:t> enhance or improve the environment – such as restoring habitat for a species at risk, or reducing threats to a species of concern.</a:t>
            </a:r>
            <a:endParaRPr lang="en-CA" altLang="en-US" dirty="0" smtClean="0"/>
          </a:p>
        </p:txBody>
      </p:sp>
      <p:sp>
        <p:nvSpPr>
          <p:cNvPr id="4" name="Slide Number Placeholder 3"/>
          <p:cNvSpPr>
            <a:spLocks noGrp="1"/>
          </p:cNvSpPr>
          <p:nvPr>
            <p:ph type="sldNum" sz="quarter" idx="10"/>
          </p:nvPr>
        </p:nvSpPr>
        <p:spPr/>
        <p:txBody>
          <a:bodyPr/>
          <a:lstStyle/>
          <a:p>
            <a:fld id="{29D9080E-9387-4789-B37C-88E37A942FDB}" type="slidenum">
              <a:rPr lang="en-CA" smtClean="0"/>
              <a:t>3</a:t>
            </a:fld>
            <a:endParaRPr lang="en-CA" dirty="0"/>
          </a:p>
        </p:txBody>
      </p:sp>
    </p:spTree>
    <p:extLst>
      <p:ext uri="{BB962C8B-B14F-4D97-AF65-F5344CB8AC3E}">
        <p14:creationId xmlns:p14="http://schemas.microsoft.com/office/powerpoint/2010/main" val="41446691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29D9080E-9387-4789-B37C-88E37A942FDB}" type="slidenum">
              <a:rPr lang="en-CA" smtClean="0"/>
              <a:t>4</a:t>
            </a:fld>
            <a:endParaRPr lang="en-CA" dirty="0"/>
          </a:p>
        </p:txBody>
      </p:sp>
    </p:spTree>
    <p:extLst>
      <p:ext uri="{BB962C8B-B14F-4D97-AF65-F5344CB8AC3E}">
        <p14:creationId xmlns:p14="http://schemas.microsoft.com/office/powerpoint/2010/main" val="29642946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endParaRPr lang="en-CA" altLang="en-US" sz="2400" dirty="0" smtClean="0"/>
          </a:p>
        </p:txBody>
      </p:sp>
      <p:sp>
        <p:nvSpPr>
          <p:cNvPr id="4" name="Slide Number Placeholder 3"/>
          <p:cNvSpPr>
            <a:spLocks noGrp="1"/>
          </p:cNvSpPr>
          <p:nvPr>
            <p:ph type="sldNum" sz="quarter" idx="10"/>
          </p:nvPr>
        </p:nvSpPr>
        <p:spPr/>
        <p:txBody>
          <a:bodyPr/>
          <a:lstStyle/>
          <a:p>
            <a:fld id="{29D9080E-9387-4789-B37C-88E37A942FDB}" type="slidenum">
              <a:rPr lang="en-CA" smtClean="0"/>
              <a:t>5</a:t>
            </a:fld>
            <a:endParaRPr lang="en-CA" dirty="0"/>
          </a:p>
        </p:txBody>
      </p:sp>
    </p:spTree>
    <p:extLst>
      <p:ext uri="{BB962C8B-B14F-4D97-AF65-F5344CB8AC3E}">
        <p14:creationId xmlns:p14="http://schemas.microsoft.com/office/powerpoint/2010/main" val="2991431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endParaRPr lang="en-CA" altLang="en-US" dirty="0" smtClean="0"/>
          </a:p>
        </p:txBody>
      </p:sp>
      <p:sp>
        <p:nvSpPr>
          <p:cNvPr id="4" name="Slide Number Placeholder 3"/>
          <p:cNvSpPr>
            <a:spLocks noGrp="1"/>
          </p:cNvSpPr>
          <p:nvPr>
            <p:ph type="sldNum" sz="quarter" idx="10"/>
          </p:nvPr>
        </p:nvSpPr>
        <p:spPr/>
        <p:txBody>
          <a:bodyPr/>
          <a:lstStyle/>
          <a:p>
            <a:fld id="{29D9080E-9387-4789-B37C-88E37A942FDB}" type="slidenum">
              <a:rPr lang="en-CA" smtClean="0"/>
              <a:t>6</a:t>
            </a:fld>
            <a:endParaRPr lang="en-CA" dirty="0"/>
          </a:p>
        </p:txBody>
      </p:sp>
    </p:spTree>
    <p:extLst>
      <p:ext uri="{BB962C8B-B14F-4D97-AF65-F5344CB8AC3E}">
        <p14:creationId xmlns:p14="http://schemas.microsoft.com/office/powerpoint/2010/main" val="2991431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29D9080E-9387-4789-B37C-88E37A942FDB}" type="slidenum">
              <a:rPr lang="en-CA" smtClean="0"/>
              <a:t>7</a:t>
            </a:fld>
            <a:endParaRPr lang="en-CA" dirty="0"/>
          </a:p>
        </p:txBody>
      </p:sp>
    </p:spTree>
    <p:extLst>
      <p:ext uri="{BB962C8B-B14F-4D97-AF65-F5344CB8AC3E}">
        <p14:creationId xmlns:p14="http://schemas.microsoft.com/office/powerpoint/2010/main" val="38567819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29D9080E-9387-4789-B37C-88E37A942FDB}" type="slidenum">
              <a:rPr lang="en-CA" smtClean="0"/>
              <a:t>8</a:t>
            </a:fld>
            <a:endParaRPr lang="en-CA" dirty="0"/>
          </a:p>
        </p:txBody>
      </p:sp>
    </p:spTree>
    <p:extLst>
      <p:ext uri="{BB962C8B-B14F-4D97-AF65-F5344CB8AC3E}">
        <p14:creationId xmlns:p14="http://schemas.microsoft.com/office/powerpoint/2010/main" val="38567819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Am example from last year</a:t>
            </a:r>
            <a:r>
              <a:rPr lang="en-CA" baseline="0" dirty="0" smtClean="0"/>
              <a:t> </a:t>
            </a:r>
            <a:r>
              <a:rPr lang="en-CA" dirty="0" smtClean="0"/>
              <a:t>– a local First Nation in the lower mainland </a:t>
            </a:r>
            <a:r>
              <a:rPr lang="en-CA" baseline="0" dirty="0" smtClean="0"/>
              <a:t>developed a tank-based system to propagate locally-sourced wapato, to supply future habitat restoration work across their traditional territory, and also for a safe community food supply. Wapato is not SAR, but is of concern and of cultural importance to many First Nations.</a:t>
            </a:r>
          </a:p>
        </p:txBody>
      </p:sp>
      <p:sp>
        <p:nvSpPr>
          <p:cNvPr id="4" name="Slide Number Placeholder 3"/>
          <p:cNvSpPr>
            <a:spLocks noGrp="1"/>
          </p:cNvSpPr>
          <p:nvPr>
            <p:ph type="sldNum" sz="quarter" idx="10"/>
          </p:nvPr>
        </p:nvSpPr>
        <p:spPr/>
        <p:txBody>
          <a:bodyPr/>
          <a:lstStyle/>
          <a:p>
            <a:fld id="{29D9080E-9387-4789-B37C-88E37A942FDB}" type="slidenum">
              <a:rPr lang="en-CA" smtClean="0"/>
              <a:t>9</a:t>
            </a:fld>
            <a:endParaRPr lang="en-CA" dirty="0"/>
          </a:p>
        </p:txBody>
      </p:sp>
    </p:spTree>
    <p:extLst>
      <p:ext uri="{BB962C8B-B14F-4D97-AF65-F5344CB8AC3E}">
        <p14:creationId xmlns:p14="http://schemas.microsoft.com/office/powerpoint/2010/main" val="7668629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smtClean="0"/>
          </a:p>
        </p:txBody>
      </p:sp>
      <p:sp>
        <p:nvSpPr>
          <p:cNvPr id="4" name="Slide Number Placeholder 3"/>
          <p:cNvSpPr>
            <a:spLocks noGrp="1"/>
          </p:cNvSpPr>
          <p:nvPr>
            <p:ph type="sldNum" sz="quarter" idx="10"/>
          </p:nvPr>
        </p:nvSpPr>
        <p:spPr/>
        <p:txBody>
          <a:bodyPr/>
          <a:lstStyle/>
          <a:p>
            <a:fld id="{29D9080E-9387-4789-B37C-88E37A942FDB}" type="slidenum">
              <a:rPr lang="en-CA" smtClean="0"/>
              <a:t>10</a:t>
            </a:fld>
            <a:endParaRPr lang="en-CA" dirty="0"/>
          </a:p>
        </p:txBody>
      </p:sp>
    </p:spTree>
    <p:extLst>
      <p:ext uri="{BB962C8B-B14F-4D97-AF65-F5344CB8AC3E}">
        <p14:creationId xmlns:p14="http://schemas.microsoft.com/office/powerpoint/2010/main" val="365480924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Master" Target="../slideMasters/slideMaster1.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2" cstate="email">
            <a:extLst>
              <a:ext uri="{28A0092B-C50C-407E-A947-70E740481C1C}">
                <a14:useLocalDpi xmlns:a14="http://schemas.microsoft.com/office/drawing/2010/main" val="0"/>
              </a:ext>
            </a:extLst>
          </a:blip>
          <a:srcRect/>
          <a:stretch/>
        </p:blipFill>
        <p:spPr>
          <a:xfrm>
            <a:off x="107504" y="104172"/>
            <a:ext cx="3312368" cy="2627453"/>
          </a:xfrm>
          <a:prstGeom prst="rect">
            <a:avLst/>
          </a:prstGeom>
        </p:spPr>
      </p:pic>
      <p:pic>
        <p:nvPicPr>
          <p:cNvPr id="8" name="Picture 7"/>
          <p:cNvPicPr>
            <a:picLocks noChangeAspect="1"/>
          </p:cNvPicPr>
          <p:nvPr/>
        </p:nvPicPr>
        <p:blipFill>
          <a:blip r:embed="rId3" cstate="print"/>
          <a:stretch>
            <a:fillRect/>
          </a:stretch>
        </p:blipFill>
        <p:spPr>
          <a:xfrm>
            <a:off x="3503486" y="20548"/>
            <a:ext cx="5624418" cy="2825496"/>
          </a:xfrm>
          <a:prstGeom prst="rect">
            <a:avLst/>
          </a:prstGeom>
        </p:spPr>
      </p:pic>
      <p:pic>
        <p:nvPicPr>
          <p:cNvPr id="9" name="Picture 8"/>
          <p:cNvPicPr>
            <a:picLocks noChangeAspect="1"/>
          </p:cNvPicPr>
          <p:nvPr/>
        </p:nvPicPr>
        <p:blipFill>
          <a:blip r:embed="rId4" cstate="print"/>
          <a:stretch>
            <a:fillRect/>
          </a:stretch>
        </p:blipFill>
        <p:spPr>
          <a:xfrm>
            <a:off x="20923" y="2818500"/>
            <a:ext cx="7668994" cy="2296266"/>
          </a:xfrm>
          <a:prstGeom prst="rect">
            <a:avLst/>
          </a:prstGeom>
        </p:spPr>
      </p:pic>
      <p:pic>
        <p:nvPicPr>
          <p:cNvPr id="10" name="Picture 9"/>
          <p:cNvPicPr>
            <a:picLocks noChangeAspect="1"/>
          </p:cNvPicPr>
          <p:nvPr/>
        </p:nvPicPr>
        <p:blipFill rotWithShape="1">
          <a:blip r:embed="rId5" cstate="email">
            <a:extLst>
              <a:ext uri="{28A0092B-C50C-407E-A947-70E740481C1C}">
                <a14:useLocalDpi xmlns:a14="http://schemas.microsoft.com/office/drawing/2010/main" val="0"/>
              </a:ext>
            </a:extLst>
          </a:blip>
          <a:srcRect l="-1743"/>
          <a:stretch/>
        </p:blipFill>
        <p:spPr>
          <a:xfrm>
            <a:off x="7682667" y="2889523"/>
            <a:ext cx="1377363" cy="2154219"/>
          </a:xfrm>
          <a:prstGeom prst="rect">
            <a:avLst/>
          </a:prstGeom>
        </p:spPr>
      </p:pic>
      <p:pic>
        <p:nvPicPr>
          <p:cNvPr id="11" name="Picture 10"/>
          <p:cNvPicPr>
            <a:picLocks/>
          </p:cNvPicPr>
          <p:nvPr/>
        </p:nvPicPr>
        <p:blipFill rotWithShape="1">
          <a:blip r:embed="rId6" cstate="email">
            <a:extLst>
              <a:ext uri="{28A0092B-C50C-407E-A947-70E740481C1C}">
                <a14:useLocalDpi xmlns:a14="http://schemas.microsoft.com/office/drawing/2010/main" val="0"/>
              </a:ext>
            </a:extLst>
          </a:blip>
          <a:srcRect/>
          <a:stretch/>
        </p:blipFill>
        <p:spPr>
          <a:xfrm>
            <a:off x="107504" y="5136190"/>
            <a:ext cx="8952526" cy="1644615"/>
          </a:xfrm>
          <a:prstGeom prst="rect">
            <a:avLst/>
          </a:prstGeom>
        </p:spPr>
      </p:pic>
      <p:sp>
        <p:nvSpPr>
          <p:cNvPr id="14" name="Rectangle 13"/>
          <p:cNvSpPr/>
          <p:nvPr/>
        </p:nvSpPr>
        <p:spPr>
          <a:xfrm>
            <a:off x="8755230" y="2469776"/>
            <a:ext cx="304800" cy="152400"/>
          </a:xfrm>
          <a:prstGeom prst="rect">
            <a:avLst/>
          </a:prstGeom>
          <a:solidFill>
            <a:srgbClr val="F274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47F28"/>
              </a:solidFill>
            </a:endParaRPr>
          </a:p>
        </p:txBody>
      </p:sp>
      <p:sp>
        <p:nvSpPr>
          <p:cNvPr id="4" name="Date Placeholder 3"/>
          <p:cNvSpPr>
            <a:spLocks noGrp="1"/>
          </p:cNvSpPr>
          <p:nvPr>
            <p:ph type="dt" sz="half" idx="10"/>
          </p:nvPr>
        </p:nvSpPr>
        <p:spPr/>
        <p:txBody>
          <a:bodyPr/>
          <a:lstStyle>
            <a:lvl1pPr>
              <a:defRPr>
                <a:solidFill>
                  <a:schemeClr val="bg1"/>
                </a:solidFill>
              </a:defRPr>
            </a:lvl1pPr>
          </a:lstStyle>
          <a:p>
            <a:fld id="{9CFBCB60-4188-4DD0-B631-CA3BB1322002}" type="datetimeFigureOut">
              <a:rPr lang="en-CA" smtClean="0"/>
              <a:t>12/09/2016</a:t>
            </a:fld>
            <a:endParaRPr lang="en-CA" dirty="0"/>
          </a:p>
        </p:txBody>
      </p:sp>
      <p:sp>
        <p:nvSpPr>
          <p:cNvPr id="5" name="Footer Placeholder 4"/>
          <p:cNvSpPr>
            <a:spLocks noGrp="1"/>
          </p:cNvSpPr>
          <p:nvPr>
            <p:ph type="ftr" sz="quarter" idx="11"/>
          </p:nvPr>
        </p:nvSpPr>
        <p:spPr/>
        <p:txBody>
          <a:bodyPr/>
          <a:lstStyle>
            <a:lvl1pPr>
              <a:defRPr>
                <a:solidFill>
                  <a:schemeClr val="bg1"/>
                </a:solidFill>
              </a:defRPr>
            </a:lvl1pPr>
          </a:lstStyle>
          <a:p>
            <a:endParaRPr lang="en-CA"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C0947432-82DB-4527-ADBF-4168FD7447FF}" type="slidenum">
              <a:rPr lang="en-CA" smtClean="0"/>
              <a:t>‹#›</a:t>
            </a:fld>
            <a:endParaRPr lang="en-CA" dirty="0"/>
          </a:p>
        </p:txBody>
      </p:sp>
      <p:sp>
        <p:nvSpPr>
          <p:cNvPr id="15" name="Text Placeholder 15"/>
          <p:cNvSpPr>
            <a:spLocks noGrp="1"/>
          </p:cNvSpPr>
          <p:nvPr>
            <p:ph type="body" sz="quarter" idx="14" hasCustomPrompt="1"/>
          </p:nvPr>
        </p:nvSpPr>
        <p:spPr>
          <a:xfrm>
            <a:off x="3581400" y="1295400"/>
            <a:ext cx="5105400" cy="1416269"/>
          </a:xfrm>
        </p:spPr>
        <p:txBody>
          <a:bodyPr anchor="b">
            <a:normAutofit/>
          </a:bodyPr>
          <a:lstStyle>
            <a:lvl1pPr algn="r">
              <a:buNone/>
              <a:defRPr lang="en-US" sz="2200" kern="1200" dirty="0" smtClean="0">
                <a:solidFill>
                  <a:schemeClr val="tx1">
                    <a:lumMod val="75000"/>
                    <a:lumOff val="25000"/>
                  </a:schemeClr>
                </a:solidFill>
                <a:latin typeface="Calibri" pitchFamily="34" charset="0"/>
                <a:ea typeface="+mn-ea"/>
                <a:cs typeface="+mn-cs"/>
              </a:defRPr>
            </a:lvl1pPr>
          </a:lstStyle>
          <a:p>
            <a:pPr lvl="0"/>
            <a:r>
              <a:rPr lang="en-US" dirty="0" smtClean="0"/>
              <a:t>Click to edit Master subtitle style</a:t>
            </a:r>
            <a:endParaRPr lang="en-US" dirty="0"/>
          </a:p>
        </p:txBody>
      </p:sp>
      <p:sp>
        <p:nvSpPr>
          <p:cNvPr id="2" name="Title 1"/>
          <p:cNvSpPr>
            <a:spLocks noGrp="1"/>
          </p:cNvSpPr>
          <p:nvPr>
            <p:ph type="title"/>
          </p:nvPr>
        </p:nvSpPr>
        <p:spPr>
          <a:xfrm>
            <a:off x="106344" y="4114800"/>
            <a:ext cx="7315200" cy="914400"/>
          </a:xfrm>
        </p:spPr>
        <p:txBody>
          <a:bodyPr anchor="b" anchorCtr="0">
            <a:normAutofit/>
          </a:bodyPr>
          <a:lstStyle>
            <a:lvl1pPr marL="0" indent="0">
              <a:defRPr lang="en-US" sz="3600" b="1" kern="1200" baseline="0">
                <a:solidFill>
                  <a:schemeClr val="bg1"/>
                </a:solidFill>
                <a:latin typeface="Arial" pitchFamily="34" charset="0"/>
                <a:ea typeface="+mn-ea"/>
                <a:cs typeface="Arial" pitchFamily="34" charset="0"/>
              </a:defRPr>
            </a:lvl1pPr>
          </a:lstStyle>
          <a:p>
            <a:pPr marL="342900" lvl="0" indent="-342900" algn="l" defTabSz="914400" rtl="0" eaLnBrk="1" latinLnBrk="0" hangingPunct="1">
              <a:spcBef>
                <a:spcPct val="20000"/>
              </a:spcBef>
              <a:buFont typeface="Arial" pitchFamily="34" charset="0"/>
              <a:buNone/>
            </a:pPr>
            <a:r>
              <a:rPr lang="en-US" smtClean="0"/>
              <a:t>Click to edit Master title style</a:t>
            </a:r>
            <a:endParaRPr lang="en-US" dirty="0"/>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0-#ppt_h/2"/>
                                          </p:val>
                                        </p:tav>
                                        <p:tav tm="100000">
                                          <p:val>
                                            <p:strVal val="#ppt_y"/>
                                          </p:val>
                                        </p:tav>
                                      </p:tavLst>
                                    </p:anim>
                                  </p:childTnLst>
                                </p:cTn>
                              </p:par>
                              <p:par>
                                <p:cTn id="9" presetID="2" presetClass="entr" presetSubtype="3" fill="hold"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1+#ppt_w/2"/>
                                          </p:val>
                                        </p:tav>
                                        <p:tav tm="100000">
                                          <p:val>
                                            <p:strVal val="#ppt_x"/>
                                          </p:val>
                                        </p:tav>
                                      </p:tavLst>
                                    </p:anim>
                                    <p:anim calcmode="lin" valueType="num">
                                      <p:cBhvr additive="base">
                                        <p:cTn id="12" dur="500" fill="hold"/>
                                        <p:tgtEl>
                                          <p:spTgt spid="8"/>
                                        </p:tgtEl>
                                        <p:attrNameLst>
                                          <p:attrName>ppt_y</p:attrName>
                                        </p:attrNameLst>
                                      </p:cBhvr>
                                      <p:tavLst>
                                        <p:tav tm="0">
                                          <p:val>
                                            <p:strVal val="0-#ppt_h/2"/>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15">
                                            <p:txEl>
                                              <p:pRg st="0" end="0"/>
                                            </p:txEl>
                                          </p:spTgt>
                                        </p:tgtEl>
                                        <p:attrNameLst>
                                          <p:attrName>style.visibility</p:attrName>
                                        </p:attrNameLst>
                                      </p:cBhvr>
                                      <p:to>
                                        <p:strVal val="visible"/>
                                      </p:to>
                                    </p:set>
                                    <p:anim calcmode="lin" valueType="num">
                                      <p:cBhvr additive="base">
                                        <p:cTn id="15" dur="500" fill="hold"/>
                                        <p:tgtEl>
                                          <p:spTgt spid="15">
                                            <p:txEl>
                                              <p:pRg st="0" end="0"/>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5">
                                            <p:txEl>
                                              <p:pRg st="0" end="0"/>
                                            </p:txEl>
                                          </p:spTgt>
                                        </p:tgtEl>
                                        <p:attrNameLst>
                                          <p:attrName>ppt_y</p:attrName>
                                        </p:attrNameLst>
                                      </p:cBhvr>
                                      <p:tavLst>
                                        <p:tav tm="0">
                                          <p:val>
                                            <p:strVal val="#ppt_y"/>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anim calcmode="lin" valueType="num">
                                      <p:cBhvr>
                                        <p:cTn id="20" dur="500" fill="hold"/>
                                        <p:tgtEl>
                                          <p:spTgt spid="11"/>
                                        </p:tgtEl>
                                        <p:attrNameLst>
                                          <p:attrName>ppt_x</p:attrName>
                                        </p:attrNameLst>
                                      </p:cBhvr>
                                      <p:tavLst>
                                        <p:tav tm="0">
                                          <p:val>
                                            <p:strVal val="#ppt_x"/>
                                          </p:val>
                                        </p:tav>
                                        <p:tav tm="100000">
                                          <p:val>
                                            <p:strVal val="#ppt_x"/>
                                          </p:val>
                                        </p:tav>
                                      </p:tavLst>
                                    </p:anim>
                                    <p:anim calcmode="lin" valueType="num">
                                      <p:cBhvr>
                                        <p:cTn id="21" dur="500" fill="hold"/>
                                        <p:tgtEl>
                                          <p:spTgt spid="11"/>
                                        </p:tgtEl>
                                        <p:attrNameLst>
                                          <p:attrName>ppt_y</p:attrName>
                                        </p:attrNameLst>
                                      </p:cBhvr>
                                      <p:tavLst>
                                        <p:tav tm="0">
                                          <p:val>
                                            <p:strVal val="#ppt_y+.1"/>
                                          </p:val>
                                        </p:tav>
                                        <p:tav tm="100000">
                                          <p:val>
                                            <p:strVal val="#ppt_y"/>
                                          </p:val>
                                        </p:tav>
                                      </p:tavLst>
                                    </p:anim>
                                  </p:childTnLst>
                                </p:cTn>
                              </p:par>
                              <p:par>
                                <p:cTn id="22" presetID="2" presetClass="entr" presetSubtype="8" fill="hold" nodeType="withEffect">
                                  <p:stCondLst>
                                    <p:cond delay="0"/>
                                  </p:stCondLst>
                                  <p:childTnLst>
                                    <p:set>
                                      <p:cBhvr>
                                        <p:cTn id="23" dur="1" fill="hold">
                                          <p:stCondLst>
                                            <p:cond delay="0"/>
                                          </p:stCondLst>
                                        </p:cTn>
                                        <p:tgtEl>
                                          <p:spTgt spid="9"/>
                                        </p:tgtEl>
                                        <p:attrNameLst>
                                          <p:attrName>style.visibility</p:attrName>
                                        </p:attrNameLst>
                                      </p:cBhvr>
                                      <p:to>
                                        <p:strVal val="visible"/>
                                      </p:to>
                                    </p:set>
                                    <p:anim calcmode="lin" valueType="num">
                                      <p:cBhvr additive="base">
                                        <p:cTn id="24" dur="500" fill="hold"/>
                                        <p:tgtEl>
                                          <p:spTgt spid="9"/>
                                        </p:tgtEl>
                                        <p:attrNameLst>
                                          <p:attrName>ppt_x</p:attrName>
                                        </p:attrNameLst>
                                      </p:cBhvr>
                                      <p:tavLst>
                                        <p:tav tm="0">
                                          <p:val>
                                            <p:strVal val="0-#ppt_w/2"/>
                                          </p:val>
                                        </p:tav>
                                        <p:tav tm="100000">
                                          <p:val>
                                            <p:strVal val="#ppt_x"/>
                                          </p:val>
                                        </p:tav>
                                      </p:tavLst>
                                    </p:anim>
                                    <p:anim calcmode="lin" valueType="num">
                                      <p:cBhvr additive="base">
                                        <p:cTn id="25" dur="500" fill="hold"/>
                                        <p:tgtEl>
                                          <p:spTgt spid="9"/>
                                        </p:tgtEl>
                                        <p:attrNameLst>
                                          <p:attrName>ppt_y</p:attrName>
                                        </p:attrNameLst>
                                      </p:cBhvr>
                                      <p:tavLst>
                                        <p:tav tm="0">
                                          <p:val>
                                            <p:strVal val="#ppt_y"/>
                                          </p:val>
                                        </p:tav>
                                        <p:tav tm="100000">
                                          <p:val>
                                            <p:strVal val="#ppt_y"/>
                                          </p:val>
                                        </p:tav>
                                      </p:tavLst>
                                    </p:anim>
                                  </p:childTnLst>
                                </p:cTn>
                              </p:par>
                              <p:par>
                                <p:cTn id="26" presetID="2" presetClass="entr" presetSubtype="2" fill="hold" nodeType="withEffect">
                                  <p:stCondLst>
                                    <p:cond delay="0"/>
                                  </p:stCondLst>
                                  <p:childTnLst>
                                    <p:set>
                                      <p:cBhvr>
                                        <p:cTn id="27" dur="1" fill="hold">
                                          <p:stCondLst>
                                            <p:cond delay="0"/>
                                          </p:stCondLst>
                                        </p:cTn>
                                        <p:tgtEl>
                                          <p:spTgt spid="10"/>
                                        </p:tgtEl>
                                        <p:attrNameLst>
                                          <p:attrName>style.visibility</p:attrName>
                                        </p:attrNameLst>
                                      </p:cBhvr>
                                      <p:to>
                                        <p:strVal val="visible"/>
                                      </p:to>
                                    </p:set>
                                    <p:anim calcmode="lin" valueType="num">
                                      <p:cBhvr additive="base">
                                        <p:cTn id="28" dur="500" fill="hold"/>
                                        <p:tgtEl>
                                          <p:spTgt spid="10"/>
                                        </p:tgtEl>
                                        <p:attrNameLst>
                                          <p:attrName>ppt_x</p:attrName>
                                        </p:attrNameLst>
                                      </p:cBhvr>
                                      <p:tavLst>
                                        <p:tav tm="0">
                                          <p:val>
                                            <p:strVal val="1+#ppt_w/2"/>
                                          </p:val>
                                        </p:tav>
                                        <p:tav tm="100000">
                                          <p:val>
                                            <p:strVal val="#ppt_x"/>
                                          </p:val>
                                        </p:tav>
                                      </p:tavLst>
                                    </p:anim>
                                    <p:anim calcmode="lin" valueType="num">
                                      <p:cBhvr additive="base">
                                        <p:cTn id="29" dur="500" fill="hold"/>
                                        <p:tgtEl>
                                          <p:spTgt spid="10"/>
                                        </p:tgtEl>
                                        <p:attrNameLst>
                                          <p:attrName>ppt_y</p:attrName>
                                        </p:attrNameLst>
                                      </p:cBhvr>
                                      <p:tavLst>
                                        <p:tav tm="0">
                                          <p:val>
                                            <p:strVal val="#ppt_y"/>
                                          </p:val>
                                        </p:tav>
                                        <p:tav tm="100000">
                                          <p:val>
                                            <p:strVal val="#ppt_y"/>
                                          </p:val>
                                        </p:tav>
                                      </p:tavLst>
                                    </p:anim>
                                  </p:childTnLst>
                                </p:cTn>
                              </p:par>
                              <p:par>
                                <p:cTn id="30" presetID="10" presetClass="entr" presetSubtype="0" fill="hold" grpId="0" nodeType="withEffect">
                                  <p:stCondLst>
                                    <p:cond delay="50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75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build="p">
        <p:tmplLst>
          <p:tmpl lvl="1">
            <p:tnLst>
              <p:par>
                <p:cTn presetID="2" presetClass="entr" presetSubtype="2"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1+#ppt_w/2"/>
                          </p:val>
                        </p:tav>
                        <p:tav tm="100000">
                          <p:val>
                            <p:strVal val="#ppt_x"/>
                          </p:val>
                        </p:tav>
                      </p:tavLst>
                    </p:anim>
                    <p:anim calcmode="lin" valueType="num">
                      <p:cBhvr additive="base">
                        <p:cTn dur="500" fill="hold"/>
                        <p:tgtEl>
                          <p:spTgt spid="15"/>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Media with Caption">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a:defRPr>
                <a:solidFill>
                  <a:schemeClr val="bg1"/>
                </a:solidFill>
              </a:defRPr>
            </a:lvl1pPr>
          </a:lstStyle>
          <a:p>
            <a:fld id="{9CFBCB60-4188-4DD0-B631-CA3BB1322002}" type="datetimeFigureOut">
              <a:rPr lang="en-CA" smtClean="0"/>
              <a:t>12/09/2016</a:t>
            </a:fld>
            <a:endParaRPr lang="en-CA" dirty="0"/>
          </a:p>
        </p:txBody>
      </p:sp>
      <p:sp>
        <p:nvSpPr>
          <p:cNvPr id="4" name="Footer Placeholder 3"/>
          <p:cNvSpPr>
            <a:spLocks noGrp="1"/>
          </p:cNvSpPr>
          <p:nvPr>
            <p:ph type="ftr" sz="quarter" idx="11"/>
          </p:nvPr>
        </p:nvSpPr>
        <p:spPr/>
        <p:txBody>
          <a:bodyPr/>
          <a:lstStyle>
            <a:lvl1pPr>
              <a:defRPr>
                <a:solidFill>
                  <a:schemeClr val="bg1"/>
                </a:solidFill>
              </a:defRPr>
            </a:lvl1pPr>
          </a:lstStyle>
          <a:p>
            <a:endParaRPr lang="en-CA" dirty="0"/>
          </a:p>
        </p:txBody>
      </p:sp>
      <p:sp>
        <p:nvSpPr>
          <p:cNvPr id="5" name="Slide Number Placeholder 4"/>
          <p:cNvSpPr>
            <a:spLocks noGrp="1"/>
          </p:cNvSpPr>
          <p:nvPr>
            <p:ph type="sldNum" sz="quarter" idx="12"/>
          </p:nvPr>
        </p:nvSpPr>
        <p:spPr/>
        <p:txBody>
          <a:bodyPr/>
          <a:lstStyle>
            <a:lvl1pPr>
              <a:defRPr>
                <a:solidFill>
                  <a:schemeClr val="bg1"/>
                </a:solidFill>
              </a:defRPr>
            </a:lvl1pPr>
          </a:lstStyle>
          <a:p>
            <a:fld id="{C0947432-82DB-4527-ADBF-4168FD7447FF}" type="slidenum">
              <a:rPr lang="en-CA" smtClean="0"/>
              <a:t>‹#›</a:t>
            </a:fld>
            <a:endParaRPr lang="en-CA" dirty="0"/>
          </a:p>
        </p:txBody>
      </p:sp>
      <p:sp>
        <p:nvSpPr>
          <p:cNvPr id="6" name="Rectangle 5"/>
          <p:cNvSpPr/>
          <p:nvPr/>
        </p:nvSpPr>
        <p:spPr>
          <a:xfrm>
            <a:off x="595263" y="4800600"/>
            <a:ext cx="4873752" cy="685800"/>
          </a:xfrm>
          <a:prstGeom prst="rect">
            <a:avLst/>
          </a:prstGeom>
          <a:solidFill>
            <a:schemeClr val="tx1">
              <a:lumMod val="95000"/>
              <a:lumOff val="5000"/>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Georgia" pitchFamily="18" charset="0"/>
            </a:endParaRPr>
          </a:p>
        </p:txBody>
      </p:sp>
      <p:sp>
        <p:nvSpPr>
          <p:cNvPr id="7" name="Title 1"/>
          <p:cNvSpPr>
            <a:spLocks noGrp="1"/>
          </p:cNvSpPr>
          <p:nvPr>
            <p:ph type="title"/>
          </p:nvPr>
        </p:nvSpPr>
        <p:spPr>
          <a:xfrm>
            <a:off x="606552" y="4800600"/>
            <a:ext cx="4809244" cy="566738"/>
          </a:xfrm>
        </p:spPr>
        <p:txBody>
          <a:bodyPr anchor="b">
            <a:normAutofit/>
          </a:bodyPr>
          <a:lstStyle>
            <a:lvl1pPr algn="ctr">
              <a:defRPr sz="1800" b="0" i="1">
                <a:solidFill>
                  <a:schemeClr val="bg1">
                    <a:lumMod val="85000"/>
                  </a:schemeClr>
                </a:solidFill>
                <a:latin typeface="Georgia" pitchFamily="18" charset="0"/>
              </a:defRPr>
            </a:lvl1pPr>
          </a:lstStyle>
          <a:p>
            <a:r>
              <a:rPr lang="en-US" smtClean="0"/>
              <a:t>Click to edit Master title style</a:t>
            </a:r>
            <a:endParaRPr lang="en-US" dirty="0"/>
          </a:p>
        </p:txBody>
      </p:sp>
      <p:sp>
        <p:nvSpPr>
          <p:cNvPr id="9" name="Media Placeholder 8"/>
          <p:cNvSpPr>
            <a:spLocks noGrp="1"/>
          </p:cNvSpPr>
          <p:nvPr>
            <p:ph type="media" sz="quarter" idx="13"/>
          </p:nvPr>
        </p:nvSpPr>
        <p:spPr>
          <a:xfrm>
            <a:off x="587022" y="838200"/>
            <a:ext cx="4873752" cy="3812822"/>
          </a:xfrm>
        </p:spPr>
        <p:txBody>
          <a:bodyPr/>
          <a:lstStyle>
            <a:lvl1pPr>
              <a:buNone/>
              <a:defRPr/>
            </a:lvl1pPr>
          </a:lstStyle>
          <a:p>
            <a:r>
              <a:rPr lang="en-US" dirty="0" smtClean="0"/>
              <a:t>Click icon to add media</a:t>
            </a:r>
            <a:endParaRPr lang="en-US" dirty="0"/>
          </a:p>
        </p:txBody>
      </p:sp>
      <p:sp>
        <p:nvSpPr>
          <p:cNvPr id="11" name="Text Placeholder 10"/>
          <p:cNvSpPr>
            <a:spLocks noGrp="1"/>
          </p:cNvSpPr>
          <p:nvPr>
            <p:ph type="body" sz="quarter" idx="14"/>
          </p:nvPr>
        </p:nvSpPr>
        <p:spPr>
          <a:xfrm>
            <a:off x="5776863" y="838200"/>
            <a:ext cx="2819400" cy="4636911"/>
          </a:xfrm>
        </p:spPr>
        <p:txBody>
          <a:bodyPr>
            <a:normAutofit/>
          </a:bodyPr>
          <a:lstStyle>
            <a:lvl1pPr marL="0" indent="0" algn="l">
              <a:buNone/>
              <a:defRPr sz="2400">
                <a:solidFill>
                  <a:schemeClr val="bg1"/>
                </a:solidFill>
              </a:defRPr>
            </a:lvl1pPr>
          </a:lstStyle>
          <a:p>
            <a:pPr lvl="0"/>
            <a:r>
              <a:rPr lang="en-US" smtClean="0"/>
              <a:t>Click to edit Master text styles</a:t>
            </a: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1792800" y="4800600"/>
            <a:ext cx="5500800" cy="685800"/>
          </a:xfrm>
          <a:prstGeom prst="rect">
            <a:avLst/>
          </a:prstGeom>
          <a:solidFill>
            <a:schemeClr val="tx1">
              <a:lumMod val="95000"/>
              <a:lumOff val="5000"/>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Georgia" pitchFamily="18" charset="0"/>
            </a:endParaRPr>
          </a:p>
        </p:txBody>
      </p:sp>
      <p:sp>
        <p:nvSpPr>
          <p:cNvPr id="2" name="Title 1"/>
          <p:cNvSpPr>
            <a:spLocks noGrp="1"/>
          </p:cNvSpPr>
          <p:nvPr>
            <p:ph type="title"/>
          </p:nvPr>
        </p:nvSpPr>
        <p:spPr>
          <a:xfrm>
            <a:off x="1792288" y="4800600"/>
            <a:ext cx="5486400" cy="566738"/>
          </a:xfrm>
        </p:spPr>
        <p:txBody>
          <a:bodyPr anchor="b">
            <a:normAutofit/>
          </a:bodyPr>
          <a:lstStyle>
            <a:lvl1pPr algn="ctr">
              <a:defRPr sz="1800" b="0" i="1">
                <a:solidFill>
                  <a:schemeClr val="bg1">
                    <a:lumMod val="85000"/>
                  </a:schemeClr>
                </a:solidFill>
                <a:latin typeface="Georgia" pitchFamily="18" charset="0"/>
              </a:defRPr>
            </a:lvl1pPr>
          </a:lstStyle>
          <a:p>
            <a:r>
              <a:rPr lang="en-US" smtClean="0"/>
              <a:t>Click to edit Master title style</a:t>
            </a:r>
            <a:endParaRPr lang="en-US" dirty="0"/>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Click icon to add picture</a:t>
            </a:r>
            <a:endParaRPr lang="en-US" dirty="0"/>
          </a:p>
        </p:txBody>
      </p:sp>
      <p:sp>
        <p:nvSpPr>
          <p:cNvPr id="4" name="Text Placeholder 3"/>
          <p:cNvSpPr>
            <a:spLocks noGrp="1"/>
          </p:cNvSpPr>
          <p:nvPr>
            <p:ph type="body" sz="half" idx="2"/>
          </p:nvPr>
        </p:nvSpPr>
        <p:spPr>
          <a:xfrm>
            <a:off x="1792288" y="5562600"/>
            <a:ext cx="5486400" cy="609600"/>
          </a:xfrm>
        </p:spPr>
        <p:txBody>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solidFill>
                  <a:schemeClr val="bg1"/>
                </a:solidFill>
              </a:defRPr>
            </a:lvl1pPr>
          </a:lstStyle>
          <a:p>
            <a:fld id="{9CFBCB60-4188-4DD0-B631-CA3BB1322002}" type="datetimeFigureOut">
              <a:rPr lang="en-CA" smtClean="0"/>
              <a:t>12/09/2016</a:t>
            </a:fld>
            <a:endParaRPr lang="en-CA" dirty="0"/>
          </a:p>
        </p:txBody>
      </p:sp>
      <p:sp>
        <p:nvSpPr>
          <p:cNvPr id="6" name="Footer Placeholder 5"/>
          <p:cNvSpPr>
            <a:spLocks noGrp="1"/>
          </p:cNvSpPr>
          <p:nvPr>
            <p:ph type="ftr" sz="quarter" idx="11"/>
          </p:nvPr>
        </p:nvSpPr>
        <p:spPr/>
        <p:txBody>
          <a:bodyPr/>
          <a:lstStyle>
            <a:lvl1pPr>
              <a:defRPr>
                <a:solidFill>
                  <a:schemeClr val="bg1"/>
                </a:solidFill>
              </a:defRPr>
            </a:lvl1pPr>
          </a:lstStyle>
          <a:p>
            <a:endParaRPr lang="en-CA" dirty="0"/>
          </a:p>
        </p:txBody>
      </p:sp>
      <p:sp>
        <p:nvSpPr>
          <p:cNvPr id="7" name="Slide Number Placeholder 6"/>
          <p:cNvSpPr>
            <a:spLocks noGrp="1"/>
          </p:cNvSpPr>
          <p:nvPr>
            <p:ph type="sldNum" sz="quarter" idx="12"/>
          </p:nvPr>
        </p:nvSpPr>
        <p:spPr/>
        <p:txBody>
          <a:bodyPr/>
          <a:lstStyle>
            <a:lvl1pPr>
              <a:defRPr>
                <a:solidFill>
                  <a:schemeClr val="bg1"/>
                </a:solidFill>
              </a:defRPr>
            </a:lvl1pPr>
          </a:lstStyle>
          <a:p>
            <a:fld id="{C0947432-82DB-4527-ADBF-4168FD7447FF}" type="slidenum">
              <a:rPr lang="en-CA" smtClean="0"/>
              <a:t>‹#›</a:t>
            </a:fld>
            <a:endParaRPr lang="en-CA" dirty="0"/>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Title and Vertical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CFBCB60-4188-4DD0-B631-CA3BB1322002}" type="datetimeFigureOut">
              <a:rPr lang="en-CA" smtClean="0"/>
              <a:t>12/09/2016</a:t>
            </a:fld>
            <a:endParaRPr lang="en-CA" dirty="0"/>
          </a:p>
        </p:txBody>
      </p:sp>
      <p:sp>
        <p:nvSpPr>
          <p:cNvPr id="5" name="Footer Placeholder 4"/>
          <p:cNvSpPr>
            <a:spLocks noGrp="1"/>
          </p:cNvSpPr>
          <p:nvPr>
            <p:ph type="ftr" sz="quarter" idx="11"/>
          </p:nvPr>
        </p:nvSpPr>
        <p:spPr/>
        <p:txBody>
          <a:bodyPr/>
          <a:lstStyle/>
          <a:p>
            <a:endParaRPr lang="en-CA" dirty="0"/>
          </a:p>
        </p:txBody>
      </p:sp>
      <p:sp>
        <p:nvSpPr>
          <p:cNvPr id="6" name="Slide Number Placeholder 5"/>
          <p:cNvSpPr>
            <a:spLocks noGrp="1"/>
          </p:cNvSpPr>
          <p:nvPr>
            <p:ph type="sldNum" sz="quarter" idx="12"/>
          </p:nvPr>
        </p:nvSpPr>
        <p:spPr/>
        <p:txBody>
          <a:bodyPr/>
          <a:lstStyle/>
          <a:p>
            <a:fld id="{C0947432-82DB-4527-ADBF-4168FD7447FF}" type="slidenum">
              <a:rPr lang="en-CA" smtClean="0"/>
              <a:t>‹#›</a:t>
            </a:fld>
            <a:endParaRPr lang="en-CA" dirty="0"/>
          </a:p>
        </p:txBody>
      </p:sp>
      <p:sp>
        <p:nvSpPr>
          <p:cNvPr id="14" name="Title 1"/>
          <p:cNvSpPr>
            <a:spLocks noGrp="1"/>
          </p:cNvSpPr>
          <p:nvPr>
            <p:ph type="title" hasCustomPrompt="1"/>
          </p:nvPr>
        </p:nvSpPr>
        <p:spPr>
          <a:xfrm>
            <a:off x="0" y="414867"/>
            <a:ext cx="5029200" cy="457200"/>
          </a:xfrm>
          <a:solidFill>
            <a:schemeClr val="tx1">
              <a:lumMod val="50000"/>
              <a:lumOff val="50000"/>
            </a:schemeClr>
          </a:solidFill>
        </p:spPr>
        <p:txBody>
          <a:bodyPr>
            <a:normAutofit/>
          </a:bodyPr>
          <a:lstStyle>
            <a:lvl1pPr algn="l">
              <a:defRPr lang="en-US" sz="2800" b="1" kern="1200" baseline="0" dirty="0">
                <a:solidFill>
                  <a:schemeClr val="bg1"/>
                </a:solidFill>
                <a:latin typeface="+mn-lt"/>
                <a:ea typeface="+mn-ea"/>
                <a:cs typeface="+mn-cs"/>
              </a:defRPr>
            </a:lvl1pPr>
          </a:lstStyle>
          <a:p>
            <a:r>
              <a:rPr lang="en-US" dirty="0" smtClean="0"/>
              <a:t>    Click to edit Master title style</a:t>
            </a:r>
            <a:endParaRPr lang="en-US" dirty="0"/>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715000" y="274638"/>
            <a:ext cx="2057400" cy="5851525"/>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274638"/>
            <a:ext cx="51054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solidFill>
                  <a:schemeClr val="tx1">
                    <a:lumMod val="85000"/>
                    <a:lumOff val="15000"/>
                  </a:schemeClr>
                </a:solidFill>
              </a:defRPr>
            </a:lvl1pPr>
          </a:lstStyle>
          <a:p>
            <a:fld id="{9CFBCB60-4188-4DD0-B631-CA3BB1322002}" type="datetimeFigureOut">
              <a:rPr lang="en-CA" smtClean="0"/>
              <a:t>12/09/2016</a:t>
            </a:fld>
            <a:endParaRPr lang="en-CA" dirty="0"/>
          </a:p>
        </p:txBody>
      </p:sp>
      <p:sp>
        <p:nvSpPr>
          <p:cNvPr id="5" name="Footer Placeholder 4"/>
          <p:cNvSpPr>
            <a:spLocks noGrp="1"/>
          </p:cNvSpPr>
          <p:nvPr>
            <p:ph type="ftr" sz="quarter" idx="11"/>
          </p:nvPr>
        </p:nvSpPr>
        <p:spPr/>
        <p:txBody>
          <a:bodyPr/>
          <a:lstStyle/>
          <a:p>
            <a:endParaRPr lang="en-CA" dirty="0"/>
          </a:p>
        </p:txBody>
      </p:sp>
      <p:sp>
        <p:nvSpPr>
          <p:cNvPr id="6" name="Slide Number Placeholder 5"/>
          <p:cNvSpPr>
            <a:spLocks noGrp="1"/>
          </p:cNvSpPr>
          <p:nvPr>
            <p:ph type="sldNum" sz="quarter" idx="12"/>
          </p:nvPr>
        </p:nvSpPr>
        <p:spPr/>
        <p:txBody>
          <a:bodyPr/>
          <a:lstStyle>
            <a:lvl1pPr>
              <a:defRPr>
                <a:solidFill>
                  <a:schemeClr val="tx1">
                    <a:lumMod val="85000"/>
                    <a:lumOff val="15000"/>
                  </a:schemeClr>
                </a:solidFill>
              </a:defRPr>
            </a:lvl1pPr>
          </a:lstStyle>
          <a:p>
            <a:fld id="{C0947432-82DB-4527-ADBF-4168FD7447FF}" type="slidenum">
              <a:rPr lang="en-CA" smtClean="0"/>
              <a:t>‹#›</a:t>
            </a:fld>
            <a:endParaRPr lang="en-CA" dirty="0"/>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cSld name="Blank">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cstate="print"/>
          <a:srcRect l="2599" r="5874" b="5262"/>
          <a:stretch/>
        </p:blipFill>
        <p:spPr>
          <a:xfrm>
            <a:off x="3530" y="5867400"/>
            <a:ext cx="9144000" cy="1053694"/>
          </a:xfrm>
          <a:prstGeom prst="rect">
            <a:avLst/>
          </a:prstGeom>
        </p:spPr>
      </p:pic>
      <p:sp>
        <p:nvSpPr>
          <p:cNvPr id="2" name="Date Placeholder 1"/>
          <p:cNvSpPr>
            <a:spLocks noGrp="1"/>
          </p:cNvSpPr>
          <p:nvPr>
            <p:ph type="dt" sz="half" idx="10"/>
          </p:nvPr>
        </p:nvSpPr>
        <p:spPr/>
        <p:txBody>
          <a:bodyPr/>
          <a:lstStyle/>
          <a:p>
            <a:fld id="{9CFBCB60-4188-4DD0-B631-CA3BB1322002}" type="datetimeFigureOut">
              <a:rPr lang="en-CA" smtClean="0"/>
              <a:t>12/09/2016</a:t>
            </a:fld>
            <a:endParaRPr lang="en-CA" dirty="0"/>
          </a:p>
        </p:txBody>
      </p:sp>
      <p:sp>
        <p:nvSpPr>
          <p:cNvPr id="3" name="Footer Placeholder 2"/>
          <p:cNvSpPr>
            <a:spLocks noGrp="1"/>
          </p:cNvSpPr>
          <p:nvPr>
            <p:ph type="ftr" sz="quarter" idx="11"/>
          </p:nvPr>
        </p:nvSpPr>
        <p:spPr/>
        <p:txBody>
          <a:bodyPr/>
          <a:lstStyle/>
          <a:p>
            <a:endParaRPr lang="en-CA" dirty="0"/>
          </a:p>
        </p:txBody>
      </p:sp>
      <p:sp>
        <p:nvSpPr>
          <p:cNvPr id="4" name="Slide Number Placeholder 3"/>
          <p:cNvSpPr>
            <a:spLocks noGrp="1"/>
          </p:cNvSpPr>
          <p:nvPr>
            <p:ph type="sldNum" sz="quarter" idx="12"/>
          </p:nvPr>
        </p:nvSpPr>
        <p:spPr/>
        <p:txBody>
          <a:bodyPr/>
          <a:lstStyle/>
          <a:p>
            <a:fld id="{C0947432-82DB-4527-ADBF-4168FD7447FF}" type="slidenum">
              <a:rPr lang="en-CA" smtClean="0"/>
              <a:t>‹#›</a:t>
            </a:fld>
            <a:endParaRPr lang="en-CA" dirty="0"/>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ppt_x"/>
                                          </p:val>
                                        </p:tav>
                                        <p:tav tm="100000">
                                          <p:val>
                                            <p:strVal val="#ppt_x"/>
                                          </p:val>
                                        </p:tav>
                                      </p:tavLst>
                                    </p:anim>
                                    <p:anim calcmode="lin" valueType="num">
                                      <p:cBhvr additive="base">
                                        <p:cTn id="8" dur="10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CA"/>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CA"/>
          </a:p>
        </p:txBody>
      </p:sp>
      <p:sp>
        <p:nvSpPr>
          <p:cNvPr id="4" name="Date Placeholder 3"/>
          <p:cNvSpPr>
            <a:spLocks noGrp="1"/>
          </p:cNvSpPr>
          <p:nvPr>
            <p:ph type="dt" sz="half" idx="10"/>
          </p:nvPr>
        </p:nvSpPr>
        <p:spPr/>
        <p:txBody>
          <a:bodyPr/>
          <a:lstStyle/>
          <a:p>
            <a:fld id="{9CFBCB60-4188-4DD0-B631-CA3BB1322002}" type="datetimeFigureOut">
              <a:rPr lang="en-CA" smtClean="0"/>
              <a:t>12/09/2016</a:t>
            </a:fld>
            <a:endParaRPr lang="en-CA" dirty="0"/>
          </a:p>
        </p:txBody>
      </p:sp>
      <p:sp>
        <p:nvSpPr>
          <p:cNvPr id="5" name="Footer Placeholder 4"/>
          <p:cNvSpPr>
            <a:spLocks noGrp="1"/>
          </p:cNvSpPr>
          <p:nvPr>
            <p:ph type="ftr" sz="quarter" idx="11"/>
          </p:nvPr>
        </p:nvSpPr>
        <p:spPr/>
        <p:txBody>
          <a:bodyPr/>
          <a:lstStyle/>
          <a:p>
            <a:endParaRPr lang="en-CA" dirty="0"/>
          </a:p>
        </p:txBody>
      </p:sp>
      <p:sp>
        <p:nvSpPr>
          <p:cNvPr id="6" name="Slide Number Placeholder 5"/>
          <p:cNvSpPr>
            <a:spLocks noGrp="1"/>
          </p:cNvSpPr>
          <p:nvPr>
            <p:ph type="sldNum" sz="quarter" idx="12"/>
          </p:nvPr>
        </p:nvSpPr>
        <p:spPr/>
        <p:txBody>
          <a:bodyPr/>
          <a:lstStyle/>
          <a:p>
            <a:fld id="{C0947432-82DB-4527-ADBF-4168FD7447FF}" type="slidenum">
              <a:rPr lang="en-CA" smtClean="0"/>
              <a:t>‹#›</a:t>
            </a:fld>
            <a:endParaRPr lang="en-CA" dirty="0"/>
          </a:p>
        </p:txBody>
      </p:sp>
    </p:spTree>
    <p:extLst>
      <p:ext uri="{BB962C8B-B14F-4D97-AF65-F5344CB8AC3E}">
        <p14:creationId xmlns:p14="http://schemas.microsoft.com/office/powerpoint/2010/main" val="134062725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Date Placeholder 3"/>
          <p:cNvSpPr>
            <a:spLocks noGrp="1"/>
          </p:cNvSpPr>
          <p:nvPr>
            <p:ph type="dt" sz="half" idx="10"/>
          </p:nvPr>
        </p:nvSpPr>
        <p:spPr/>
        <p:txBody>
          <a:bodyPr/>
          <a:lstStyle/>
          <a:p>
            <a:fld id="{9CFBCB60-4188-4DD0-B631-CA3BB1322002}" type="datetimeFigureOut">
              <a:rPr lang="en-CA" smtClean="0"/>
              <a:t>12/09/2016</a:t>
            </a:fld>
            <a:endParaRPr lang="en-CA" dirty="0"/>
          </a:p>
        </p:txBody>
      </p:sp>
      <p:sp>
        <p:nvSpPr>
          <p:cNvPr id="5" name="Footer Placeholder 4"/>
          <p:cNvSpPr>
            <a:spLocks noGrp="1"/>
          </p:cNvSpPr>
          <p:nvPr>
            <p:ph type="ftr" sz="quarter" idx="11"/>
          </p:nvPr>
        </p:nvSpPr>
        <p:spPr/>
        <p:txBody>
          <a:bodyPr/>
          <a:lstStyle/>
          <a:p>
            <a:endParaRPr lang="en-CA" dirty="0"/>
          </a:p>
        </p:txBody>
      </p:sp>
      <p:sp>
        <p:nvSpPr>
          <p:cNvPr id="6" name="Slide Number Placeholder 5"/>
          <p:cNvSpPr>
            <a:spLocks noGrp="1"/>
          </p:cNvSpPr>
          <p:nvPr>
            <p:ph type="sldNum" sz="quarter" idx="12"/>
          </p:nvPr>
        </p:nvSpPr>
        <p:spPr/>
        <p:txBody>
          <a:bodyPr/>
          <a:lstStyle/>
          <a:p>
            <a:fld id="{C0947432-82DB-4527-ADBF-4168FD7447FF}" type="slidenum">
              <a:rPr lang="en-CA" smtClean="0"/>
              <a:t>‹#›</a:t>
            </a:fld>
            <a:endParaRPr lang="en-CA" dirty="0"/>
          </a:p>
        </p:txBody>
      </p:sp>
    </p:spTree>
    <p:extLst>
      <p:ext uri="{BB962C8B-B14F-4D97-AF65-F5344CB8AC3E}">
        <p14:creationId xmlns:p14="http://schemas.microsoft.com/office/powerpoint/2010/main" val="213175926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CA"/>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5D92C7A-9FB1-4E50-BCE3-3E7B9A68B158}" type="datetimeFigureOut">
              <a:rPr lang="en-CA" smtClean="0"/>
              <a:t>12/09/2016</a:t>
            </a:fld>
            <a:endParaRPr lang="en-CA" dirty="0"/>
          </a:p>
        </p:txBody>
      </p:sp>
      <p:sp>
        <p:nvSpPr>
          <p:cNvPr id="5" name="Footer Placeholder 4"/>
          <p:cNvSpPr>
            <a:spLocks noGrp="1"/>
          </p:cNvSpPr>
          <p:nvPr>
            <p:ph type="ftr" sz="quarter" idx="11"/>
          </p:nvPr>
        </p:nvSpPr>
        <p:spPr/>
        <p:txBody>
          <a:bodyPr/>
          <a:lstStyle/>
          <a:p>
            <a:endParaRPr lang="en-CA" dirty="0"/>
          </a:p>
        </p:txBody>
      </p:sp>
      <p:sp>
        <p:nvSpPr>
          <p:cNvPr id="6" name="Slide Number Placeholder 5"/>
          <p:cNvSpPr>
            <a:spLocks noGrp="1"/>
          </p:cNvSpPr>
          <p:nvPr>
            <p:ph type="sldNum" sz="quarter" idx="12"/>
          </p:nvPr>
        </p:nvSpPr>
        <p:spPr/>
        <p:txBody>
          <a:bodyPr/>
          <a:lstStyle/>
          <a:p>
            <a:fld id="{C0947432-82DB-4527-ADBF-4168FD7447FF}" type="slidenum">
              <a:rPr lang="en-CA" smtClean="0"/>
              <a:t>‹#›</a:t>
            </a:fld>
            <a:endParaRPr lang="en-CA" dirty="0"/>
          </a:p>
        </p:txBody>
      </p:sp>
    </p:spTree>
    <p:extLst>
      <p:ext uri="{BB962C8B-B14F-4D97-AF65-F5344CB8AC3E}">
        <p14:creationId xmlns:p14="http://schemas.microsoft.com/office/powerpoint/2010/main" val="17457594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5" name="Date Placeholder 4"/>
          <p:cNvSpPr>
            <a:spLocks noGrp="1"/>
          </p:cNvSpPr>
          <p:nvPr>
            <p:ph type="dt" sz="half" idx="10"/>
          </p:nvPr>
        </p:nvSpPr>
        <p:spPr/>
        <p:txBody>
          <a:bodyPr/>
          <a:lstStyle/>
          <a:p>
            <a:fld id="{9CFBCB60-4188-4DD0-B631-CA3BB1322002}" type="datetimeFigureOut">
              <a:rPr lang="en-CA" smtClean="0"/>
              <a:t>12/09/2016</a:t>
            </a:fld>
            <a:endParaRPr lang="en-CA" dirty="0"/>
          </a:p>
        </p:txBody>
      </p:sp>
      <p:sp>
        <p:nvSpPr>
          <p:cNvPr id="6" name="Footer Placeholder 5"/>
          <p:cNvSpPr>
            <a:spLocks noGrp="1"/>
          </p:cNvSpPr>
          <p:nvPr>
            <p:ph type="ftr" sz="quarter" idx="11"/>
          </p:nvPr>
        </p:nvSpPr>
        <p:spPr/>
        <p:txBody>
          <a:bodyPr/>
          <a:lstStyle/>
          <a:p>
            <a:endParaRPr lang="en-CA" dirty="0"/>
          </a:p>
        </p:txBody>
      </p:sp>
      <p:sp>
        <p:nvSpPr>
          <p:cNvPr id="7" name="Slide Number Placeholder 6"/>
          <p:cNvSpPr>
            <a:spLocks noGrp="1"/>
          </p:cNvSpPr>
          <p:nvPr>
            <p:ph type="sldNum" sz="quarter" idx="12"/>
          </p:nvPr>
        </p:nvSpPr>
        <p:spPr/>
        <p:txBody>
          <a:bodyPr/>
          <a:lstStyle/>
          <a:p>
            <a:fld id="{C0947432-82DB-4527-ADBF-4168FD7447FF}" type="slidenum">
              <a:rPr lang="en-CA" smtClean="0"/>
              <a:t>‹#›</a:t>
            </a:fld>
            <a:endParaRPr lang="en-CA" dirty="0"/>
          </a:p>
        </p:txBody>
      </p:sp>
    </p:spTree>
    <p:extLst>
      <p:ext uri="{BB962C8B-B14F-4D97-AF65-F5344CB8AC3E}">
        <p14:creationId xmlns:p14="http://schemas.microsoft.com/office/powerpoint/2010/main" val="205477896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CA"/>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7" name="Date Placeholder 6"/>
          <p:cNvSpPr>
            <a:spLocks noGrp="1"/>
          </p:cNvSpPr>
          <p:nvPr>
            <p:ph type="dt" sz="half" idx="10"/>
          </p:nvPr>
        </p:nvSpPr>
        <p:spPr/>
        <p:txBody>
          <a:bodyPr/>
          <a:lstStyle/>
          <a:p>
            <a:fld id="{9CFBCB60-4188-4DD0-B631-CA3BB1322002}" type="datetimeFigureOut">
              <a:rPr lang="en-CA" smtClean="0"/>
              <a:t>12/09/2016</a:t>
            </a:fld>
            <a:endParaRPr lang="en-CA" dirty="0"/>
          </a:p>
        </p:txBody>
      </p:sp>
      <p:sp>
        <p:nvSpPr>
          <p:cNvPr id="8" name="Footer Placeholder 7"/>
          <p:cNvSpPr>
            <a:spLocks noGrp="1"/>
          </p:cNvSpPr>
          <p:nvPr>
            <p:ph type="ftr" sz="quarter" idx="11"/>
          </p:nvPr>
        </p:nvSpPr>
        <p:spPr/>
        <p:txBody>
          <a:bodyPr/>
          <a:lstStyle/>
          <a:p>
            <a:endParaRPr lang="en-CA" dirty="0"/>
          </a:p>
        </p:txBody>
      </p:sp>
      <p:sp>
        <p:nvSpPr>
          <p:cNvPr id="9" name="Slide Number Placeholder 8"/>
          <p:cNvSpPr>
            <a:spLocks noGrp="1"/>
          </p:cNvSpPr>
          <p:nvPr>
            <p:ph type="sldNum" sz="quarter" idx="12"/>
          </p:nvPr>
        </p:nvSpPr>
        <p:spPr/>
        <p:txBody>
          <a:bodyPr/>
          <a:lstStyle/>
          <a:p>
            <a:fld id="{C0947432-82DB-4527-ADBF-4168FD7447FF}" type="slidenum">
              <a:rPr lang="en-CA" smtClean="0"/>
              <a:t>‹#›</a:t>
            </a:fld>
            <a:endParaRPr lang="en-CA" dirty="0"/>
          </a:p>
        </p:txBody>
      </p:sp>
    </p:spTree>
    <p:extLst>
      <p:ext uri="{BB962C8B-B14F-4D97-AF65-F5344CB8AC3E}">
        <p14:creationId xmlns:p14="http://schemas.microsoft.com/office/powerpoint/2010/main" val="334263139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971800" y="1992354"/>
            <a:ext cx="5867400" cy="1970046"/>
          </a:xfrm>
        </p:spPr>
        <p:txBody>
          <a:bodyPr anchor="ctr">
            <a:normAutofit/>
          </a:bodyPr>
          <a:lstStyle>
            <a:lvl1pPr algn="l">
              <a:defRPr sz="3000" b="1" cap="all"/>
            </a:lvl1pPr>
          </a:lstStyle>
          <a:p>
            <a:r>
              <a:rPr lang="en-US" smtClean="0"/>
              <a:t>Click to edit Master title style</a:t>
            </a:r>
            <a:endParaRPr lang="en-US" dirty="0"/>
          </a:p>
        </p:txBody>
      </p:sp>
      <p:sp>
        <p:nvSpPr>
          <p:cNvPr id="3" name="Text Placeholder 2"/>
          <p:cNvSpPr>
            <a:spLocks noGrp="1"/>
          </p:cNvSpPr>
          <p:nvPr>
            <p:ph type="body" idx="1"/>
          </p:nvPr>
        </p:nvSpPr>
        <p:spPr>
          <a:xfrm>
            <a:off x="381000" y="5105400"/>
            <a:ext cx="8229601" cy="375787"/>
          </a:xfrm>
        </p:spPr>
        <p:txBody>
          <a:bodyPr anchor="b">
            <a:normAutofit/>
          </a:bodyPr>
          <a:lstStyle>
            <a:lvl1pPr marL="0" indent="0" algn="r">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5" name="Footer Placeholder 4"/>
          <p:cNvSpPr>
            <a:spLocks noGrp="1"/>
          </p:cNvSpPr>
          <p:nvPr>
            <p:ph type="ftr" sz="quarter" idx="11"/>
          </p:nvPr>
        </p:nvSpPr>
        <p:spPr/>
        <p:txBody>
          <a:bodyPr/>
          <a:lstStyle>
            <a:lvl1pPr>
              <a:defRPr>
                <a:solidFill>
                  <a:schemeClr val="tx1">
                    <a:lumMod val="85000"/>
                    <a:lumOff val="15000"/>
                  </a:schemeClr>
                </a:solidFill>
              </a:defRPr>
            </a:lvl1pPr>
          </a:lstStyle>
          <a:p>
            <a:endParaRPr lang="en-CA" dirty="0"/>
          </a:p>
        </p:txBody>
      </p:sp>
      <p:sp>
        <p:nvSpPr>
          <p:cNvPr id="6" name="Slide Number Placeholder 5"/>
          <p:cNvSpPr>
            <a:spLocks noGrp="1"/>
          </p:cNvSpPr>
          <p:nvPr>
            <p:ph type="sldNum" sz="quarter" idx="12"/>
          </p:nvPr>
        </p:nvSpPr>
        <p:spPr/>
        <p:txBody>
          <a:bodyPr/>
          <a:lstStyle>
            <a:lvl1pPr>
              <a:defRPr>
                <a:solidFill>
                  <a:schemeClr val="tx1">
                    <a:lumMod val="85000"/>
                    <a:lumOff val="15000"/>
                  </a:schemeClr>
                </a:solidFill>
              </a:defRPr>
            </a:lvl1pPr>
          </a:lstStyle>
          <a:p>
            <a:fld id="{C0947432-82DB-4527-ADBF-4168FD7447FF}" type="slidenum">
              <a:rPr lang="en-CA" smtClean="0"/>
              <a:t>‹#›</a:t>
            </a:fld>
            <a:endParaRPr lang="en-CA" dirty="0"/>
          </a:p>
        </p:txBody>
      </p:sp>
      <p:sp>
        <p:nvSpPr>
          <p:cNvPr id="7" name="Oval 6"/>
          <p:cNvSpPr/>
          <p:nvPr/>
        </p:nvSpPr>
        <p:spPr>
          <a:xfrm>
            <a:off x="762000" y="1946209"/>
            <a:ext cx="2057400" cy="2057400"/>
          </a:xfrm>
          <a:prstGeom prst="ellipse">
            <a:avLst/>
          </a:prstGeom>
          <a:gradFill flip="none" rotWithShape="1">
            <a:gsLst>
              <a:gs pos="0">
                <a:srgbClr val="F39C29"/>
              </a:gs>
              <a:gs pos="50000">
                <a:srgbClr val="F7931D"/>
              </a:gs>
              <a:gs pos="100000">
                <a:srgbClr val="FF6600"/>
              </a:gs>
            </a:gsLst>
            <a:path path="circle">
              <a:fillToRect l="50000" t="50000" r="50000" b="50000"/>
            </a:path>
            <a:tileRect/>
          </a:gradFill>
          <a:ln w="82550">
            <a:noFill/>
          </a:ln>
          <a:effectLst>
            <a:outerShdw blurRad="152400" dist="165100" dir="5400000" sx="90000" sy="-19000"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8" name="Rectangle 7"/>
          <p:cNvSpPr/>
          <p:nvPr/>
        </p:nvSpPr>
        <p:spPr>
          <a:xfrm>
            <a:off x="8686800" y="5265376"/>
            <a:ext cx="457200" cy="9667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rgbClr val="FF6600"/>
                </a:solidFill>
              </a:rPr>
              <a:t>           </a:t>
            </a:r>
            <a:endParaRPr lang="en-US" dirty="0">
              <a:solidFill>
                <a:srgbClr val="FF6600"/>
              </a:solidFill>
            </a:endParaRPr>
          </a:p>
        </p:txBody>
      </p:sp>
      <p:sp>
        <p:nvSpPr>
          <p:cNvPr id="9" name="Oval 8"/>
          <p:cNvSpPr/>
          <p:nvPr/>
        </p:nvSpPr>
        <p:spPr>
          <a:xfrm>
            <a:off x="1007328" y="1992354"/>
            <a:ext cx="1583472" cy="1295400"/>
          </a:xfrm>
          <a:prstGeom prst="ellipse">
            <a:avLst/>
          </a:prstGeom>
          <a:gradFill flip="none" rotWithShape="1">
            <a:gsLst>
              <a:gs pos="63000">
                <a:schemeClr val="bg1">
                  <a:alpha val="7000"/>
                </a:schemeClr>
              </a:gs>
              <a:gs pos="72000">
                <a:schemeClr val="bg1">
                  <a:alpha val="15000"/>
                </a:schemeClr>
              </a:gs>
              <a:gs pos="91000">
                <a:schemeClr val="bg1">
                  <a:alpha val="28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Date Placeholder 2"/>
          <p:cNvSpPr>
            <a:spLocks noGrp="1"/>
          </p:cNvSpPr>
          <p:nvPr>
            <p:ph type="dt" sz="half" idx="10"/>
          </p:nvPr>
        </p:nvSpPr>
        <p:spPr/>
        <p:txBody>
          <a:bodyPr/>
          <a:lstStyle/>
          <a:p>
            <a:fld id="{9CFBCB60-4188-4DD0-B631-CA3BB1322002}" type="datetimeFigureOut">
              <a:rPr lang="en-CA" smtClean="0"/>
              <a:t>12/09/2016</a:t>
            </a:fld>
            <a:endParaRPr lang="en-CA" dirty="0"/>
          </a:p>
        </p:txBody>
      </p:sp>
      <p:sp>
        <p:nvSpPr>
          <p:cNvPr id="4" name="Footer Placeholder 3"/>
          <p:cNvSpPr>
            <a:spLocks noGrp="1"/>
          </p:cNvSpPr>
          <p:nvPr>
            <p:ph type="ftr" sz="quarter" idx="11"/>
          </p:nvPr>
        </p:nvSpPr>
        <p:spPr/>
        <p:txBody>
          <a:bodyPr/>
          <a:lstStyle/>
          <a:p>
            <a:endParaRPr lang="en-CA" dirty="0"/>
          </a:p>
        </p:txBody>
      </p:sp>
      <p:sp>
        <p:nvSpPr>
          <p:cNvPr id="5" name="Slide Number Placeholder 4"/>
          <p:cNvSpPr>
            <a:spLocks noGrp="1"/>
          </p:cNvSpPr>
          <p:nvPr>
            <p:ph type="sldNum" sz="quarter" idx="12"/>
          </p:nvPr>
        </p:nvSpPr>
        <p:spPr/>
        <p:txBody>
          <a:bodyPr/>
          <a:lstStyle/>
          <a:p>
            <a:fld id="{C0947432-82DB-4527-ADBF-4168FD7447FF}" type="slidenum">
              <a:rPr lang="en-CA" smtClean="0"/>
              <a:t>‹#›</a:t>
            </a:fld>
            <a:endParaRPr lang="en-CA" dirty="0"/>
          </a:p>
        </p:txBody>
      </p:sp>
    </p:spTree>
    <p:extLst>
      <p:ext uri="{BB962C8B-B14F-4D97-AF65-F5344CB8AC3E}">
        <p14:creationId xmlns:p14="http://schemas.microsoft.com/office/powerpoint/2010/main" val="55175386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CFBCB60-4188-4DD0-B631-CA3BB1322002}" type="datetimeFigureOut">
              <a:rPr lang="en-CA" smtClean="0"/>
              <a:t>12/09/2016</a:t>
            </a:fld>
            <a:endParaRPr lang="en-CA" dirty="0"/>
          </a:p>
        </p:txBody>
      </p:sp>
      <p:sp>
        <p:nvSpPr>
          <p:cNvPr id="3" name="Footer Placeholder 2"/>
          <p:cNvSpPr>
            <a:spLocks noGrp="1"/>
          </p:cNvSpPr>
          <p:nvPr>
            <p:ph type="ftr" sz="quarter" idx="11"/>
          </p:nvPr>
        </p:nvSpPr>
        <p:spPr/>
        <p:txBody>
          <a:bodyPr/>
          <a:lstStyle/>
          <a:p>
            <a:endParaRPr lang="en-CA" dirty="0"/>
          </a:p>
        </p:txBody>
      </p:sp>
      <p:sp>
        <p:nvSpPr>
          <p:cNvPr id="4" name="Slide Number Placeholder 3"/>
          <p:cNvSpPr>
            <a:spLocks noGrp="1"/>
          </p:cNvSpPr>
          <p:nvPr>
            <p:ph type="sldNum" sz="quarter" idx="12"/>
          </p:nvPr>
        </p:nvSpPr>
        <p:spPr/>
        <p:txBody>
          <a:bodyPr/>
          <a:lstStyle/>
          <a:p>
            <a:fld id="{C0947432-82DB-4527-ADBF-4168FD7447FF}" type="slidenum">
              <a:rPr lang="en-CA" smtClean="0"/>
              <a:t>‹#›</a:t>
            </a:fld>
            <a:endParaRPr lang="en-CA" dirty="0"/>
          </a:p>
        </p:txBody>
      </p:sp>
    </p:spTree>
    <p:extLst>
      <p:ext uri="{BB962C8B-B14F-4D97-AF65-F5344CB8AC3E}">
        <p14:creationId xmlns:p14="http://schemas.microsoft.com/office/powerpoint/2010/main" val="78635357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CA"/>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CFBCB60-4188-4DD0-B631-CA3BB1322002}" type="datetimeFigureOut">
              <a:rPr lang="en-CA" smtClean="0"/>
              <a:t>12/09/2016</a:t>
            </a:fld>
            <a:endParaRPr lang="en-CA" dirty="0"/>
          </a:p>
        </p:txBody>
      </p:sp>
      <p:sp>
        <p:nvSpPr>
          <p:cNvPr id="6" name="Footer Placeholder 5"/>
          <p:cNvSpPr>
            <a:spLocks noGrp="1"/>
          </p:cNvSpPr>
          <p:nvPr>
            <p:ph type="ftr" sz="quarter" idx="11"/>
          </p:nvPr>
        </p:nvSpPr>
        <p:spPr/>
        <p:txBody>
          <a:bodyPr/>
          <a:lstStyle/>
          <a:p>
            <a:endParaRPr lang="en-CA" dirty="0"/>
          </a:p>
        </p:txBody>
      </p:sp>
      <p:sp>
        <p:nvSpPr>
          <p:cNvPr id="7" name="Slide Number Placeholder 6"/>
          <p:cNvSpPr>
            <a:spLocks noGrp="1"/>
          </p:cNvSpPr>
          <p:nvPr>
            <p:ph type="sldNum" sz="quarter" idx="12"/>
          </p:nvPr>
        </p:nvSpPr>
        <p:spPr/>
        <p:txBody>
          <a:bodyPr/>
          <a:lstStyle/>
          <a:p>
            <a:fld id="{C0947432-82DB-4527-ADBF-4168FD7447FF}" type="slidenum">
              <a:rPr lang="en-CA" smtClean="0"/>
              <a:t>‹#›</a:t>
            </a:fld>
            <a:endParaRPr lang="en-CA" dirty="0"/>
          </a:p>
        </p:txBody>
      </p:sp>
    </p:spTree>
    <p:extLst>
      <p:ext uri="{BB962C8B-B14F-4D97-AF65-F5344CB8AC3E}">
        <p14:creationId xmlns:p14="http://schemas.microsoft.com/office/powerpoint/2010/main" val="359949281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CA"/>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CFBCB60-4188-4DD0-B631-CA3BB1322002}" type="datetimeFigureOut">
              <a:rPr lang="en-CA" smtClean="0"/>
              <a:t>12/09/2016</a:t>
            </a:fld>
            <a:endParaRPr lang="en-CA" dirty="0"/>
          </a:p>
        </p:txBody>
      </p:sp>
      <p:sp>
        <p:nvSpPr>
          <p:cNvPr id="6" name="Footer Placeholder 5"/>
          <p:cNvSpPr>
            <a:spLocks noGrp="1"/>
          </p:cNvSpPr>
          <p:nvPr>
            <p:ph type="ftr" sz="quarter" idx="11"/>
          </p:nvPr>
        </p:nvSpPr>
        <p:spPr/>
        <p:txBody>
          <a:bodyPr/>
          <a:lstStyle/>
          <a:p>
            <a:endParaRPr lang="en-CA" dirty="0"/>
          </a:p>
        </p:txBody>
      </p:sp>
      <p:sp>
        <p:nvSpPr>
          <p:cNvPr id="7" name="Slide Number Placeholder 6"/>
          <p:cNvSpPr>
            <a:spLocks noGrp="1"/>
          </p:cNvSpPr>
          <p:nvPr>
            <p:ph type="sldNum" sz="quarter" idx="12"/>
          </p:nvPr>
        </p:nvSpPr>
        <p:spPr/>
        <p:txBody>
          <a:bodyPr/>
          <a:lstStyle/>
          <a:p>
            <a:fld id="{C0947432-82DB-4527-ADBF-4168FD7447FF}" type="slidenum">
              <a:rPr lang="en-CA" smtClean="0"/>
              <a:t>‹#›</a:t>
            </a:fld>
            <a:endParaRPr lang="en-CA" dirty="0"/>
          </a:p>
        </p:txBody>
      </p:sp>
    </p:spTree>
    <p:extLst>
      <p:ext uri="{BB962C8B-B14F-4D97-AF65-F5344CB8AC3E}">
        <p14:creationId xmlns:p14="http://schemas.microsoft.com/office/powerpoint/2010/main" val="204689674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Date Placeholder 3"/>
          <p:cNvSpPr>
            <a:spLocks noGrp="1"/>
          </p:cNvSpPr>
          <p:nvPr>
            <p:ph type="dt" sz="half" idx="10"/>
          </p:nvPr>
        </p:nvSpPr>
        <p:spPr/>
        <p:txBody>
          <a:bodyPr/>
          <a:lstStyle/>
          <a:p>
            <a:fld id="{9CFBCB60-4188-4DD0-B631-CA3BB1322002}" type="datetimeFigureOut">
              <a:rPr lang="en-CA" smtClean="0"/>
              <a:t>12/09/2016</a:t>
            </a:fld>
            <a:endParaRPr lang="en-CA" dirty="0"/>
          </a:p>
        </p:txBody>
      </p:sp>
      <p:sp>
        <p:nvSpPr>
          <p:cNvPr id="5" name="Footer Placeholder 4"/>
          <p:cNvSpPr>
            <a:spLocks noGrp="1"/>
          </p:cNvSpPr>
          <p:nvPr>
            <p:ph type="ftr" sz="quarter" idx="11"/>
          </p:nvPr>
        </p:nvSpPr>
        <p:spPr/>
        <p:txBody>
          <a:bodyPr/>
          <a:lstStyle/>
          <a:p>
            <a:endParaRPr lang="en-CA" dirty="0"/>
          </a:p>
        </p:txBody>
      </p:sp>
      <p:sp>
        <p:nvSpPr>
          <p:cNvPr id="6" name="Slide Number Placeholder 5"/>
          <p:cNvSpPr>
            <a:spLocks noGrp="1"/>
          </p:cNvSpPr>
          <p:nvPr>
            <p:ph type="sldNum" sz="quarter" idx="12"/>
          </p:nvPr>
        </p:nvSpPr>
        <p:spPr/>
        <p:txBody>
          <a:bodyPr/>
          <a:lstStyle/>
          <a:p>
            <a:fld id="{C0947432-82DB-4527-ADBF-4168FD7447FF}" type="slidenum">
              <a:rPr lang="en-CA" smtClean="0"/>
              <a:t>‹#›</a:t>
            </a:fld>
            <a:endParaRPr lang="en-CA" dirty="0"/>
          </a:p>
        </p:txBody>
      </p:sp>
    </p:spTree>
    <p:extLst>
      <p:ext uri="{BB962C8B-B14F-4D97-AF65-F5344CB8AC3E}">
        <p14:creationId xmlns:p14="http://schemas.microsoft.com/office/powerpoint/2010/main" val="20604900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CA"/>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Date Placeholder 3"/>
          <p:cNvSpPr>
            <a:spLocks noGrp="1"/>
          </p:cNvSpPr>
          <p:nvPr>
            <p:ph type="dt" sz="half" idx="10"/>
          </p:nvPr>
        </p:nvSpPr>
        <p:spPr/>
        <p:txBody>
          <a:bodyPr/>
          <a:lstStyle/>
          <a:p>
            <a:fld id="{9CFBCB60-4188-4DD0-B631-CA3BB1322002}" type="datetimeFigureOut">
              <a:rPr lang="en-CA" smtClean="0"/>
              <a:t>12/09/2016</a:t>
            </a:fld>
            <a:endParaRPr lang="en-CA" dirty="0"/>
          </a:p>
        </p:txBody>
      </p:sp>
      <p:sp>
        <p:nvSpPr>
          <p:cNvPr id="5" name="Footer Placeholder 4"/>
          <p:cNvSpPr>
            <a:spLocks noGrp="1"/>
          </p:cNvSpPr>
          <p:nvPr>
            <p:ph type="ftr" sz="quarter" idx="11"/>
          </p:nvPr>
        </p:nvSpPr>
        <p:spPr/>
        <p:txBody>
          <a:bodyPr/>
          <a:lstStyle/>
          <a:p>
            <a:endParaRPr lang="en-CA" dirty="0"/>
          </a:p>
        </p:txBody>
      </p:sp>
      <p:sp>
        <p:nvSpPr>
          <p:cNvPr id="6" name="Slide Number Placeholder 5"/>
          <p:cNvSpPr>
            <a:spLocks noGrp="1"/>
          </p:cNvSpPr>
          <p:nvPr>
            <p:ph type="sldNum" sz="quarter" idx="12"/>
          </p:nvPr>
        </p:nvSpPr>
        <p:spPr/>
        <p:txBody>
          <a:bodyPr/>
          <a:lstStyle/>
          <a:p>
            <a:fld id="{C0947432-82DB-4527-ADBF-4168FD7447FF}" type="slidenum">
              <a:rPr lang="en-CA" smtClean="0"/>
              <a:t>‹#›</a:t>
            </a:fld>
            <a:endParaRPr lang="en-CA" dirty="0"/>
          </a:p>
        </p:txBody>
      </p:sp>
    </p:spTree>
    <p:extLst>
      <p:ext uri="{BB962C8B-B14F-4D97-AF65-F5344CB8AC3E}">
        <p14:creationId xmlns:p14="http://schemas.microsoft.com/office/powerpoint/2010/main" val="279518545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2" cstate="print"/>
          <a:srcRect l="2599" r="5874" b="5262"/>
          <a:stretch/>
        </p:blipFill>
        <p:spPr>
          <a:xfrm>
            <a:off x="3530" y="5867400"/>
            <a:ext cx="9144000" cy="1053694"/>
          </a:xfrm>
          <a:prstGeom prst="rect">
            <a:avLst/>
          </a:prstGeom>
        </p:spPr>
      </p:pic>
      <p:sp>
        <p:nvSpPr>
          <p:cNvPr id="2" name="Title 1"/>
          <p:cNvSpPr>
            <a:spLocks noGrp="1"/>
          </p:cNvSpPr>
          <p:nvPr>
            <p:ph type="title"/>
          </p:nvPr>
        </p:nvSpPr>
        <p:spPr>
          <a:xfrm>
            <a:off x="436180" y="76200"/>
            <a:ext cx="8403020" cy="685800"/>
          </a:xfrm>
        </p:spPr>
        <p:txBody>
          <a:bodyPr anchor="ctr" anchorCtr="0">
            <a:normAutofit/>
          </a:bodyPr>
          <a:lstStyle>
            <a:lvl1pPr algn="l">
              <a:defRPr sz="3000" b="0">
                <a:solidFill>
                  <a:schemeClr val="tx1">
                    <a:lumMod val="85000"/>
                    <a:lumOff val="15000"/>
                  </a:schemeClr>
                </a:solidFill>
              </a:defRPr>
            </a:lvl1pPr>
          </a:lstStyle>
          <a:p>
            <a:r>
              <a:rPr lang="en-US" smtClean="0"/>
              <a:t>Click to edit Master title style</a:t>
            </a:r>
            <a:endParaRPr lang="en-US" dirty="0"/>
          </a:p>
        </p:txBody>
      </p:sp>
      <p:sp>
        <p:nvSpPr>
          <p:cNvPr id="3" name="Content Placeholder 2"/>
          <p:cNvSpPr>
            <a:spLocks noGrp="1"/>
          </p:cNvSpPr>
          <p:nvPr>
            <p:ph idx="1"/>
          </p:nvPr>
        </p:nvSpPr>
        <p:spPr/>
        <p:txBody>
          <a:bodyPr/>
          <a:lstStyle>
            <a:lvl1pPr>
              <a:defRPr>
                <a:solidFill>
                  <a:schemeClr val="tx1">
                    <a:lumMod val="85000"/>
                    <a:lumOff val="15000"/>
                  </a:schemeClr>
                </a:solidFill>
              </a:defRPr>
            </a:lvl1pPr>
            <a:lvl2pPr>
              <a:defRPr>
                <a:solidFill>
                  <a:schemeClr val="tx1">
                    <a:lumMod val="85000"/>
                    <a:lumOff val="15000"/>
                  </a:schemeClr>
                </a:solidFill>
              </a:defRPr>
            </a:lvl2pPr>
            <a:lvl3pPr>
              <a:defRPr>
                <a:solidFill>
                  <a:schemeClr val="tx1">
                    <a:lumMod val="85000"/>
                    <a:lumOff val="15000"/>
                  </a:schemeClr>
                </a:solidFill>
              </a:defRPr>
            </a:lvl3pPr>
            <a:lvl4pPr>
              <a:defRPr>
                <a:solidFill>
                  <a:schemeClr val="tx1">
                    <a:lumMod val="85000"/>
                    <a:lumOff val="15000"/>
                  </a:schemeClr>
                </a:solidFill>
              </a:defRPr>
            </a:lvl4pPr>
            <a:lvl5pPr>
              <a:defRPr>
                <a:solidFill>
                  <a:schemeClr val="tx1">
                    <a:lumMod val="85000"/>
                    <a:lumOff val="15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lvl1pPr>
              <a:defRPr>
                <a:solidFill>
                  <a:schemeClr val="tx1">
                    <a:lumMod val="85000"/>
                    <a:lumOff val="15000"/>
                  </a:schemeClr>
                </a:solidFill>
              </a:defRPr>
            </a:lvl1pPr>
          </a:lstStyle>
          <a:p>
            <a:fld id="{9CFBCB60-4188-4DD0-B631-CA3BB1322002}" type="datetimeFigureOut">
              <a:rPr lang="en-CA" smtClean="0"/>
              <a:t>12/09/2016</a:t>
            </a:fld>
            <a:endParaRPr lang="en-CA" dirty="0"/>
          </a:p>
        </p:txBody>
      </p:sp>
      <p:sp>
        <p:nvSpPr>
          <p:cNvPr id="5" name="Footer Placeholder 4"/>
          <p:cNvSpPr>
            <a:spLocks noGrp="1"/>
          </p:cNvSpPr>
          <p:nvPr>
            <p:ph type="ftr" sz="quarter" idx="11"/>
          </p:nvPr>
        </p:nvSpPr>
        <p:spPr/>
        <p:txBody>
          <a:bodyPr/>
          <a:lstStyle>
            <a:lvl1pPr>
              <a:defRPr>
                <a:solidFill>
                  <a:schemeClr val="tx1">
                    <a:lumMod val="85000"/>
                    <a:lumOff val="15000"/>
                  </a:schemeClr>
                </a:solidFill>
              </a:defRPr>
            </a:lvl1pPr>
          </a:lstStyle>
          <a:p>
            <a:endParaRPr lang="en-CA" dirty="0"/>
          </a:p>
        </p:txBody>
      </p:sp>
      <p:sp>
        <p:nvSpPr>
          <p:cNvPr id="6" name="Slide Number Placeholder 5"/>
          <p:cNvSpPr>
            <a:spLocks noGrp="1"/>
          </p:cNvSpPr>
          <p:nvPr>
            <p:ph type="sldNum" sz="quarter" idx="12"/>
          </p:nvPr>
        </p:nvSpPr>
        <p:spPr/>
        <p:txBody>
          <a:bodyPr/>
          <a:lstStyle>
            <a:lvl1pPr>
              <a:defRPr>
                <a:solidFill>
                  <a:schemeClr val="tx1">
                    <a:lumMod val="85000"/>
                    <a:lumOff val="15000"/>
                  </a:schemeClr>
                </a:solidFill>
              </a:defRPr>
            </a:lvl1pPr>
          </a:lstStyle>
          <a:p>
            <a:fld id="{C0947432-82DB-4527-ADBF-4168FD7447FF}" type="slidenum">
              <a:rPr lang="en-CA" smtClean="0"/>
              <a:t>‹#›</a:t>
            </a:fld>
            <a:endParaRPr lang="en-CA" dirty="0"/>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1000" fill="hold"/>
                                        <p:tgtEl>
                                          <p:spTgt spid="7"/>
                                        </p:tgtEl>
                                        <p:attrNameLst>
                                          <p:attrName>ppt_x</p:attrName>
                                        </p:attrNameLst>
                                      </p:cBhvr>
                                      <p:tavLst>
                                        <p:tav tm="0">
                                          <p:val>
                                            <p:strVal val="#ppt_x"/>
                                          </p:val>
                                        </p:tav>
                                        <p:tav tm="100000">
                                          <p:val>
                                            <p:strVal val="#ppt_x"/>
                                          </p:val>
                                        </p:tav>
                                      </p:tavLst>
                                    </p:anim>
                                    <p:anim calcmode="lin" valueType="num">
                                      <p:cBhvr additive="base">
                                        <p:cTn id="8" dur="10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nd Content: Emphasi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lvl1pPr>
              <a:defRPr>
                <a:solidFill>
                  <a:schemeClr val="tx1">
                    <a:lumMod val="85000"/>
                    <a:lumOff val="15000"/>
                  </a:schemeClr>
                </a:solidFill>
              </a:defRPr>
            </a:lvl1pPr>
          </a:lstStyle>
          <a:p>
            <a:fld id="{9CFBCB60-4188-4DD0-B631-CA3BB1322002}" type="datetimeFigureOut">
              <a:rPr lang="en-CA" smtClean="0"/>
              <a:t>12/09/2016</a:t>
            </a:fld>
            <a:endParaRPr lang="en-CA" dirty="0"/>
          </a:p>
        </p:txBody>
      </p:sp>
      <p:sp>
        <p:nvSpPr>
          <p:cNvPr id="4" name="Footer Placeholder 3"/>
          <p:cNvSpPr>
            <a:spLocks noGrp="1"/>
          </p:cNvSpPr>
          <p:nvPr>
            <p:ph type="ftr" sz="quarter" idx="11"/>
          </p:nvPr>
        </p:nvSpPr>
        <p:spPr/>
        <p:txBody>
          <a:bodyPr/>
          <a:lstStyle>
            <a:lvl1pPr>
              <a:defRPr>
                <a:solidFill>
                  <a:schemeClr val="tx1">
                    <a:lumMod val="85000"/>
                    <a:lumOff val="15000"/>
                  </a:schemeClr>
                </a:solidFill>
              </a:defRPr>
            </a:lvl1pPr>
          </a:lstStyle>
          <a:p>
            <a:endParaRPr lang="en-CA" dirty="0"/>
          </a:p>
        </p:txBody>
      </p:sp>
      <p:sp>
        <p:nvSpPr>
          <p:cNvPr id="5" name="Slide Number Placeholder 4"/>
          <p:cNvSpPr>
            <a:spLocks noGrp="1"/>
          </p:cNvSpPr>
          <p:nvPr>
            <p:ph type="sldNum" sz="quarter" idx="12"/>
          </p:nvPr>
        </p:nvSpPr>
        <p:spPr/>
        <p:txBody>
          <a:bodyPr/>
          <a:lstStyle>
            <a:lvl1pPr>
              <a:defRPr>
                <a:solidFill>
                  <a:schemeClr val="tx1">
                    <a:lumMod val="85000"/>
                    <a:lumOff val="15000"/>
                  </a:schemeClr>
                </a:solidFill>
              </a:defRPr>
            </a:lvl1pPr>
          </a:lstStyle>
          <a:p>
            <a:fld id="{C0947432-82DB-4527-ADBF-4168FD7447FF}" type="slidenum">
              <a:rPr lang="en-CA" smtClean="0"/>
              <a:t>‹#›</a:t>
            </a:fld>
            <a:endParaRPr lang="en-CA" dirty="0"/>
          </a:p>
        </p:txBody>
      </p:sp>
      <p:sp>
        <p:nvSpPr>
          <p:cNvPr id="6" name="Content Placeholder 2"/>
          <p:cNvSpPr>
            <a:spLocks noGrp="1"/>
          </p:cNvSpPr>
          <p:nvPr>
            <p:ph idx="1"/>
          </p:nvPr>
        </p:nvSpPr>
        <p:spPr>
          <a:xfrm>
            <a:off x="457200" y="1600200"/>
            <a:ext cx="8229600" cy="4525963"/>
          </a:xfrm>
        </p:spPr>
        <p:txBody>
          <a:bodyPr/>
          <a:lstStyle>
            <a:lvl1pPr>
              <a:defRPr>
                <a:solidFill>
                  <a:schemeClr val="tx1">
                    <a:lumMod val="85000"/>
                    <a:lumOff val="15000"/>
                  </a:schemeClr>
                </a:solidFill>
              </a:defRPr>
            </a:lvl1pPr>
            <a:lvl2pPr>
              <a:defRPr>
                <a:solidFill>
                  <a:schemeClr val="tx1">
                    <a:lumMod val="85000"/>
                    <a:lumOff val="15000"/>
                  </a:schemeClr>
                </a:solidFill>
              </a:defRPr>
            </a:lvl2pPr>
            <a:lvl3pPr>
              <a:defRPr>
                <a:solidFill>
                  <a:schemeClr val="tx1">
                    <a:lumMod val="85000"/>
                    <a:lumOff val="15000"/>
                  </a:schemeClr>
                </a:solidFill>
              </a:defRPr>
            </a:lvl3pPr>
            <a:lvl4pPr>
              <a:defRPr>
                <a:solidFill>
                  <a:schemeClr val="tx1">
                    <a:lumMod val="85000"/>
                    <a:lumOff val="15000"/>
                  </a:schemeClr>
                </a:solidFill>
              </a:defRPr>
            </a:lvl4pPr>
            <a:lvl5pPr>
              <a:defRPr>
                <a:solidFill>
                  <a:schemeClr val="tx1">
                    <a:lumMod val="85000"/>
                    <a:lumOff val="15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80999" y="1"/>
            <a:ext cx="7068015" cy="838200"/>
          </a:xfrm>
        </p:spPr>
        <p:txBody>
          <a:bodyPr anchor="b">
            <a:normAutofit/>
          </a:bodyPr>
          <a:lstStyle>
            <a:lvl1pPr algn="l">
              <a:defRPr sz="2800">
                <a:solidFill>
                  <a:schemeClr val="bg1"/>
                </a:solidFill>
              </a:defRPr>
            </a:lvl1pPr>
          </a:lstStyle>
          <a:p>
            <a:r>
              <a:rPr lang="en-US" smtClean="0"/>
              <a:t>Click to edit Master title style</a:t>
            </a:r>
            <a:endParaRPr lang="en-US" dirty="0"/>
          </a:p>
        </p:txBody>
      </p:sp>
      <p:sp>
        <p:nvSpPr>
          <p:cNvPr id="3" name="Content Placeholder 2"/>
          <p:cNvSpPr>
            <a:spLocks noGrp="1"/>
          </p:cNvSpPr>
          <p:nvPr>
            <p:ph sz="half" idx="1"/>
          </p:nvPr>
        </p:nvSpPr>
        <p:spPr>
          <a:xfrm>
            <a:off x="457200" y="1676402"/>
            <a:ext cx="4038600" cy="3971455"/>
          </a:xfrm>
        </p:spPr>
        <p:txBody>
          <a:bodyPr/>
          <a:lstStyle>
            <a:lvl1pPr>
              <a:defRPr sz="2800">
                <a:solidFill>
                  <a:schemeClr val="tx1">
                    <a:lumMod val="85000"/>
                    <a:lumOff val="15000"/>
                  </a:schemeClr>
                </a:solidFill>
              </a:defRPr>
            </a:lvl1pPr>
            <a:lvl2pPr>
              <a:defRPr sz="2400">
                <a:solidFill>
                  <a:schemeClr val="tx1">
                    <a:lumMod val="85000"/>
                    <a:lumOff val="15000"/>
                  </a:schemeClr>
                </a:solidFill>
              </a:defRPr>
            </a:lvl2pPr>
            <a:lvl3pPr>
              <a:defRPr sz="2000">
                <a:solidFill>
                  <a:schemeClr val="tx1">
                    <a:lumMod val="85000"/>
                    <a:lumOff val="15000"/>
                  </a:schemeClr>
                </a:solidFill>
              </a:defRPr>
            </a:lvl3pPr>
            <a:lvl4pPr>
              <a:defRPr sz="1800">
                <a:solidFill>
                  <a:schemeClr val="tx1">
                    <a:lumMod val="85000"/>
                    <a:lumOff val="15000"/>
                  </a:schemeClr>
                </a:solidFill>
              </a:defRPr>
            </a:lvl4pPr>
            <a:lvl5pPr>
              <a:defRPr sz="1800">
                <a:solidFill>
                  <a:schemeClr val="tx1">
                    <a:lumMod val="85000"/>
                    <a:lumOff val="15000"/>
                  </a:schemeClr>
                </a:solidFill>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676400"/>
            <a:ext cx="4038600" cy="3971454"/>
          </a:xfrm>
        </p:spPr>
        <p:txBody>
          <a:bodyPr/>
          <a:lstStyle>
            <a:lvl1pPr>
              <a:defRPr sz="2800">
                <a:solidFill>
                  <a:schemeClr val="tx1">
                    <a:lumMod val="85000"/>
                    <a:lumOff val="15000"/>
                  </a:schemeClr>
                </a:solidFill>
              </a:defRPr>
            </a:lvl1pPr>
            <a:lvl2pPr>
              <a:defRPr sz="2400">
                <a:solidFill>
                  <a:schemeClr val="tx1">
                    <a:lumMod val="85000"/>
                    <a:lumOff val="15000"/>
                  </a:schemeClr>
                </a:solidFill>
              </a:defRPr>
            </a:lvl2pPr>
            <a:lvl3pPr>
              <a:defRPr sz="2000">
                <a:solidFill>
                  <a:schemeClr val="tx1">
                    <a:lumMod val="85000"/>
                    <a:lumOff val="15000"/>
                  </a:schemeClr>
                </a:solidFill>
              </a:defRPr>
            </a:lvl3pPr>
            <a:lvl4pPr>
              <a:defRPr sz="1800">
                <a:solidFill>
                  <a:schemeClr val="tx1">
                    <a:lumMod val="85000"/>
                    <a:lumOff val="15000"/>
                  </a:schemeClr>
                </a:solidFill>
              </a:defRPr>
            </a:lvl4pPr>
            <a:lvl5pPr>
              <a:defRPr sz="1800">
                <a:solidFill>
                  <a:schemeClr val="tx1">
                    <a:lumMod val="85000"/>
                    <a:lumOff val="15000"/>
                  </a:schemeClr>
                </a:solidFill>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9CFBCB60-4188-4DD0-B631-CA3BB1322002}" type="datetimeFigureOut">
              <a:rPr lang="en-CA" smtClean="0"/>
              <a:t>12/09/2016</a:t>
            </a:fld>
            <a:endParaRPr lang="en-CA" dirty="0"/>
          </a:p>
        </p:txBody>
      </p:sp>
      <p:sp>
        <p:nvSpPr>
          <p:cNvPr id="6" name="Footer Placeholder 5"/>
          <p:cNvSpPr>
            <a:spLocks noGrp="1"/>
          </p:cNvSpPr>
          <p:nvPr>
            <p:ph type="ftr" sz="quarter" idx="11"/>
          </p:nvPr>
        </p:nvSpPr>
        <p:spPr/>
        <p:txBody>
          <a:bodyPr/>
          <a:lstStyle/>
          <a:p>
            <a:endParaRPr lang="en-CA" dirty="0"/>
          </a:p>
        </p:txBody>
      </p:sp>
      <p:sp>
        <p:nvSpPr>
          <p:cNvPr id="7" name="Slide Number Placeholder 6"/>
          <p:cNvSpPr>
            <a:spLocks noGrp="1"/>
          </p:cNvSpPr>
          <p:nvPr>
            <p:ph type="sldNum" sz="quarter" idx="12"/>
          </p:nvPr>
        </p:nvSpPr>
        <p:spPr/>
        <p:txBody>
          <a:bodyPr/>
          <a:lstStyle/>
          <a:p>
            <a:fld id="{C0947432-82DB-4527-ADBF-4168FD7447FF}" type="slidenum">
              <a:rPr lang="en-CA" smtClean="0"/>
              <a:t>‹#›</a:t>
            </a:fld>
            <a:endParaRPr lang="en-CA" dirty="0"/>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a:defRPr>
                <a:solidFill>
                  <a:schemeClr val="bg1"/>
                </a:solidFill>
              </a:defRPr>
            </a:lvl1pPr>
          </a:lstStyle>
          <a:p>
            <a:fld id="{9CFBCB60-4188-4DD0-B631-CA3BB1322002}" type="datetimeFigureOut">
              <a:rPr lang="en-CA" smtClean="0"/>
              <a:t>12/09/2016</a:t>
            </a:fld>
            <a:endParaRPr lang="en-CA" dirty="0"/>
          </a:p>
        </p:txBody>
      </p:sp>
      <p:sp>
        <p:nvSpPr>
          <p:cNvPr id="4" name="Footer Placeholder 3"/>
          <p:cNvSpPr>
            <a:spLocks noGrp="1"/>
          </p:cNvSpPr>
          <p:nvPr>
            <p:ph type="ftr" sz="quarter" idx="11"/>
          </p:nvPr>
        </p:nvSpPr>
        <p:spPr/>
        <p:txBody>
          <a:bodyPr/>
          <a:lstStyle>
            <a:lvl1pPr>
              <a:defRPr>
                <a:solidFill>
                  <a:schemeClr val="bg1"/>
                </a:solidFill>
              </a:defRPr>
            </a:lvl1pPr>
          </a:lstStyle>
          <a:p>
            <a:endParaRPr lang="en-CA" dirty="0"/>
          </a:p>
        </p:txBody>
      </p:sp>
      <p:sp>
        <p:nvSpPr>
          <p:cNvPr id="5" name="Slide Number Placeholder 4"/>
          <p:cNvSpPr>
            <a:spLocks noGrp="1"/>
          </p:cNvSpPr>
          <p:nvPr>
            <p:ph type="sldNum" sz="quarter" idx="12"/>
          </p:nvPr>
        </p:nvSpPr>
        <p:spPr/>
        <p:txBody>
          <a:bodyPr/>
          <a:lstStyle>
            <a:lvl1pPr>
              <a:defRPr>
                <a:solidFill>
                  <a:schemeClr val="bg1"/>
                </a:solidFill>
              </a:defRPr>
            </a:lvl1pPr>
          </a:lstStyle>
          <a:p>
            <a:fld id="{C0947432-82DB-4527-ADBF-4168FD7447FF}" type="slidenum">
              <a:rPr lang="en-CA" smtClean="0"/>
              <a:t>‹#›</a:t>
            </a:fld>
            <a:endParaRPr lang="en-CA" dirty="0"/>
          </a:p>
        </p:txBody>
      </p:sp>
      <p:pic>
        <p:nvPicPr>
          <p:cNvPr id="6" name="Picture 5"/>
          <p:cNvPicPr>
            <a:picLocks noChangeAspect="1"/>
          </p:cNvPicPr>
          <p:nvPr/>
        </p:nvPicPr>
        <p:blipFill>
          <a:blip r:embed="rId2" cstate="print"/>
          <a:stretch>
            <a:fillRect/>
          </a:stretch>
        </p:blipFill>
        <p:spPr>
          <a:xfrm>
            <a:off x="0" y="762000"/>
            <a:ext cx="2445488" cy="2286000"/>
          </a:xfrm>
          <a:prstGeom prst="rect">
            <a:avLst/>
          </a:prstGeom>
        </p:spPr>
      </p:pic>
      <p:sp>
        <p:nvSpPr>
          <p:cNvPr id="2" name="Title 1"/>
          <p:cNvSpPr>
            <a:spLocks noGrp="1"/>
          </p:cNvSpPr>
          <p:nvPr>
            <p:ph type="title"/>
          </p:nvPr>
        </p:nvSpPr>
        <p:spPr>
          <a:xfrm>
            <a:off x="1124400" y="2077200"/>
            <a:ext cx="7010400" cy="1143000"/>
          </a:xfrm>
        </p:spPr>
        <p:txBody>
          <a:bodyPr/>
          <a:lstStyle>
            <a:lvl1pPr algn="l">
              <a:defRPr/>
            </a:lvl1pPr>
          </a:lstStyle>
          <a:p>
            <a:r>
              <a:rPr lang="en-US" smtClean="0"/>
              <a:t>Click to edit Master title style</a:t>
            </a:r>
            <a:endParaRPr lang="en-US" dirty="0"/>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50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Title Only: Emphasis">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CFBCB60-4188-4DD0-B631-CA3BB1322002}" type="datetimeFigureOut">
              <a:rPr lang="en-CA" smtClean="0"/>
              <a:t>12/09/2016</a:t>
            </a:fld>
            <a:endParaRPr lang="en-CA" dirty="0"/>
          </a:p>
        </p:txBody>
      </p:sp>
      <p:sp>
        <p:nvSpPr>
          <p:cNvPr id="3" name="Footer Placeholder 2"/>
          <p:cNvSpPr>
            <a:spLocks noGrp="1"/>
          </p:cNvSpPr>
          <p:nvPr>
            <p:ph type="ftr" sz="quarter" idx="11"/>
          </p:nvPr>
        </p:nvSpPr>
        <p:spPr/>
        <p:txBody>
          <a:bodyPr/>
          <a:lstStyle/>
          <a:p>
            <a:endParaRPr lang="en-CA" dirty="0"/>
          </a:p>
        </p:txBody>
      </p:sp>
      <p:sp>
        <p:nvSpPr>
          <p:cNvPr id="4" name="Slide Number Placeholder 3"/>
          <p:cNvSpPr>
            <a:spLocks noGrp="1"/>
          </p:cNvSpPr>
          <p:nvPr>
            <p:ph type="sldNum" sz="quarter" idx="12"/>
          </p:nvPr>
        </p:nvSpPr>
        <p:spPr/>
        <p:txBody>
          <a:bodyPr/>
          <a:lstStyle/>
          <a:p>
            <a:fld id="{C0947432-82DB-4527-ADBF-4168FD7447FF}" type="slidenum">
              <a:rPr lang="en-CA" smtClean="0"/>
              <a:t>‹#›</a:t>
            </a:fld>
            <a:endParaRPr lang="en-CA" dirty="0"/>
          </a:p>
        </p:txBody>
      </p:sp>
      <p:sp>
        <p:nvSpPr>
          <p:cNvPr id="6" name="Title 1"/>
          <p:cNvSpPr>
            <a:spLocks noGrp="1"/>
          </p:cNvSpPr>
          <p:nvPr>
            <p:ph type="title" hasCustomPrompt="1"/>
          </p:nvPr>
        </p:nvSpPr>
        <p:spPr>
          <a:xfrm>
            <a:off x="290400" y="3081000"/>
            <a:ext cx="8686800" cy="1095600"/>
          </a:xfrm>
        </p:spPr>
        <p:txBody>
          <a:bodyPr>
            <a:normAutofit/>
          </a:bodyPr>
          <a:lstStyle>
            <a:lvl1pPr algn="ctr">
              <a:defRPr lang="en-US" sz="4600" b="1" kern="1200" spc="-150" baseline="0" dirty="0" smtClean="0">
                <a:ln>
                  <a:gradFill>
                    <a:gsLst>
                      <a:gs pos="0">
                        <a:schemeClr val="bg1"/>
                      </a:gs>
                      <a:gs pos="50000">
                        <a:schemeClr val="bg1">
                          <a:lumMod val="75000"/>
                        </a:schemeClr>
                      </a:gs>
                    </a:gsLst>
                    <a:lin ang="5400000" scaled="0"/>
                  </a:gradFill>
                </a:ln>
                <a:gradFill>
                  <a:gsLst>
                    <a:gs pos="11000">
                      <a:schemeClr val="bg1">
                        <a:lumMod val="75000"/>
                      </a:schemeClr>
                    </a:gs>
                    <a:gs pos="91000">
                      <a:schemeClr val="bg1"/>
                    </a:gs>
                  </a:gsLst>
                  <a:lin ang="16200000" scaled="1"/>
                </a:gradFill>
                <a:effectLst>
                  <a:outerShdw blurRad="38100" algn="ctr" rotWithShape="0">
                    <a:prstClr val="black">
                      <a:alpha val="25000"/>
                    </a:prstClr>
                  </a:outerShdw>
                  <a:reflection blurRad="6350" stA="60000" endA="900" endPos="58000" dir="5400000" sy="-100000" algn="bl" rotWithShape="0"/>
                </a:effectLst>
                <a:latin typeface="+mn-lt"/>
                <a:ea typeface="+mn-ea"/>
                <a:cs typeface="+mn-cs"/>
              </a:defRPr>
            </a:lvl1pPr>
          </a:lstStyle>
          <a:p>
            <a:r>
              <a:rPr lang="en-US" dirty="0" smtClean="0"/>
              <a:t>Click to edit Master Title Style</a:t>
            </a:r>
            <a:endParaRPr lang="en-US" dirty="0"/>
          </a:p>
        </p:txBody>
      </p:sp>
      <p:sp>
        <p:nvSpPr>
          <p:cNvPr id="7" name="Text Placeholder 2"/>
          <p:cNvSpPr>
            <a:spLocks noGrp="1"/>
          </p:cNvSpPr>
          <p:nvPr>
            <p:ph type="body" idx="1"/>
          </p:nvPr>
        </p:nvSpPr>
        <p:spPr>
          <a:xfrm>
            <a:off x="283952" y="2424752"/>
            <a:ext cx="8694000" cy="639762"/>
          </a:xfrm>
        </p:spPr>
        <p:txBody>
          <a:bodyPr anchor="b">
            <a:normAutofit/>
          </a:bodyPr>
          <a:lstStyle>
            <a:lvl1pPr marL="0" indent="0" algn="ctr">
              <a:buNone/>
              <a:defRPr lang="en-US" sz="2800" kern="1200" dirty="0" smtClean="0">
                <a:solidFill>
                  <a:srgbClr val="2E507A">
                    <a:alpha val="81000"/>
                  </a:srgbClr>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Title with Text ">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a:defRPr>
                <a:solidFill>
                  <a:schemeClr val="bg1"/>
                </a:solidFill>
              </a:defRPr>
            </a:lvl1pPr>
          </a:lstStyle>
          <a:p>
            <a:fld id="{9CFBCB60-4188-4DD0-B631-CA3BB1322002}" type="datetimeFigureOut">
              <a:rPr lang="en-CA" smtClean="0"/>
              <a:t>12/09/2016</a:t>
            </a:fld>
            <a:endParaRPr lang="en-CA" dirty="0"/>
          </a:p>
        </p:txBody>
      </p:sp>
      <p:sp>
        <p:nvSpPr>
          <p:cNvPr id="4" name="Footer Placeholder 3"/>
          <p:cNvSpPr>
            <a:spLocks noGrp="1"/>
          </p:cNvSpPr>
          <p:nvPr>
            <p:ph type="ftr" sz="quarter" idx="11"/>
          </p:nvPr>
        </p:nvSpPr>
        <p:spPr/>
        <p:txBody>
          <a:bodyPr/>
          <a:lstStyle>
            <a:lvl1pPr>
              <a:defRPr>
                <a:solidFill>
                  <a:schemeClr val="bg1"/>
                </a:solidFill>
              </a:defRPr>
            </a:lvl1pPr>
          </a:lstStyle>
          <a:p>
            <a:endParaRPr lang="en-CA" dirty="0"/>
          </a:p>
        </p:txBody>
      </p:sp>
      <p:sp>
        <p:nvSpPr>
          <p:cNvPr id="5" name="Slide Number Placeholder 4"/>
          <p:cNvSpPr>
            <a:spLocks noGrp="1"/>
          </p:cNvSpPr>
          <p:nvPr>
            <p:ph type="sldNum" sz="quarter" idx="12"/>
          </p:nvPr>
        </p:nvSpPr>
        <p:spPr/>
        <p:txBody>
          <a:bodyPr/>
          <a:lstStyle>
            <a:lvl1pPr>
              <a:defRPr>
                <a:solidFill>
                  <a:schemeClr val="bg1"/>
                </a:solidFill>
              </a:defRPr>
            </a:lvl1pPr>
          </a:lstStyle>
          <a:p>
            <a:fld id="{C0947432-82DB-4527-ADBF-4168FD7447FF}" type="slidenum">
              <a:rPr lang="en-CA" smtClean="0"/>
              <a:t>‹#›</a:t>
            </a:fld>
            <a:endParaRPr lang="en-CA" dirty="0"/>
          </a:p>
        </p:txBody>
      </p:sp>
      <p:sp>
        <p:nvSpPr>
          <p:cNvPr id="7" name="Rectangle 6"/>
          <p:cNvSpPr/>
          <p:nvPr/>
        </p:nvSpPr>
        <p:spPr>
          <a:xfrm>
            <a:off x="0" y="2895600"/>
            <a:ext cx="7543800" cy="2133600"/>
          </a:xfrm>
          <a:prstGeom prst="rect">
            <a:avLst/>
          </a:prstGeom>
          <a:gradFill flip="none" rotWithShape="1">
            <a:gsLst>
              <a:gs pos="63000">
                <a:schemeClr val="tx1">
                  <a:lumMod val="85000"/>
                  <a:lumOff val="15000"/>
                  <a:alpha val="49000"/>
                </a:schemeClr>
              </a:gs>
              <a:gs pos="100000">
                <a:schemeClr val="tx1">
                  <a:lumMod val="95000"/>
                  <a:lumOff val="5000"/>
                  <a:alpha val="56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itle 1"/>
          <p:cNvSpPr>
            <a:spLocks noGrp="1"/>
          </p:cNvSpPr>
          <p:nvPr>
            <p:ph type="title"/>
          </p:nvPr>
        </p:nvSpPr>
        <p:spPr>
          <a:xfrm>
            <a:off x="414867" y="3200400"/>
            <a:ext cx="7010400" cy="1676400"/>
          </a:xfrm>
        </p:spPr>
        <p:txBody>
          <a:bodyPr>
            <a:normAutofit/>
          </a:bodyPr>
          <a:lstStyle>
            <a:lvl1pPr marL="0" algn="l" defTabSz="914400" rtl="0" eaLnBrk="1" latinLnBrk="0" hangingPunct="1">
              <a:defRPr lang="en-US" sz="4000" kern="1200" dirty="0">
                <a:solidFill>
                  <a:schemeClr val="bg1"/>
                </a:solidFill>
                <a:latin typeface="+mn-lt"/>
                <a:ea typeface="+mn-ea"/>
                <a:cs typeface="+mn-cs"/>
              </a:defRPr>
            </a:lvl1pPr>
          </a:lstStyle>
          <a:p>
            <a:r>
              <a:rPr lang="en-US" smtClean="0"/>
              <a:t>Click to edit Master title style</a:t>
            </a:r>
            <a:endParaRPr lang="en-US" dirty="0"/>
          </a:p>
        </p:txBody>
      </p:sp>
      <p:sp>
        <p:nvSpPr>
          <p:cNvPr id="10" name="Text Placeholder 15"/>
          <p:cNvSpPr>
            <a:spLocks noGrp="1"/>
          </p:cNvSpPr>
          <p:nvPr>
            <p:ph type="body" sz="quarter" idx="14" hasCustomPrompt="1"/>
          </p:nvPr>
        </p:nvSpPr>
        <p:spPr>
          <a:xfrm>
            <a:off x="4648200" y="664780"/>
            <a:ext cx="4191000" cy="381000"/>
          </a:xfrm>
        </p:spPr>
        <p:txBody>
          <a:bodyPr>
            <a:normAutofit/>
          </a:bodyPr>
          <a:lstStyle>
            <a:lvl1pPr algn="r">
              <a:buNone/>
              <a:defRPr lang="en-US" sz="1800" b="1" kern="1200" dirty="0" smtClean="0">
                <a:solidFill>
                  <a:schemeClr val="bg1">
                    <a:lumMod val="65000"/>
                  </a:schemeClr>
                </a:solidFill>
                <a:latin typeface="Calibri" pitchFamily="34" charset="0"/>
                <a:ea typeface="+mn-ea"/>
                <a:cs typeface="+mn-cs"/>
              </a:defRPr>
            </a:lvl1pPr>
          </a:lstStyle>
          <a:p>
            <a:pPr lvl="0"/>
            <a:r>
              <a:rPr lang="en-US" dirty="0" smtClean="0"/>
              <a:t>Click to edit Master subtitle style</a:t>
            </a:r>
            <a:endParaRPr lang="en-US" dirty="0"/>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75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125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utoUpdateAnimBg="0"/>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28600" y="609600"/>
            <a:ext cx="3008313" cy="825500"/>
          </a:xfrm>
        </p:spPr>
        <p:txBody>
          <a:bodyPr anchor="b"/>
          <a:lstStyle>
            <a:lvl1pPr algn="l">
              <a:defRPr sz="2000" b="1"/>
            </a:lvl1pPr>
          </a:lstStyle>
          <a:p>
            <a:r>
              <a:rPr lang="en-US" smtClean="0"/>
              <a:t>Click to edit Master title style</a:t>
            </a:r>
            <a:endParaRPr lang="en-US" dirty="0"/>
          </a:p>
        </p:txBody>
      </p:sp>
      <p:sp>
        <p:nvSpPr>
          <p:cNvPr id="3" name="Content Placeholder 2"/>
          <p:cNvSpPr>
            <a:spLocks noGrp="1"/>
          </p:cNvSpPr>
          <p:nvPr>
            <p:ph idx="1"/>
          </p:nvPr>
        </p:nvSpPr>
        <p:spPr>
          <a:xfrm>
            <a:off x="3803650" y="609600"/>
            <a:ext cx="5111750" cy="5334000"/>
          </a:xfrm>
        </p:spPr>
        <p:txBody>
          <a:bodyPr/>
          <a:lstStyle>
            <a:lvl1pPr>
              <a:defRPr sz="2800">
                <a:solidFill>
                  <a:schemeClr val="bg1"/>
                </a:solidFill>
              </a:defRPr>
            </a:lvl1pPr>
            <a:lvl2pPr>
              <a:defRPr sz="2800">
                <a:solidFill>
                  <a:schemeClr val="bg1"/>
                </a:solidFill>
              </a:defRPr>
            </a:lvl2pPr>
            <a:lvl3pPr>
              <a:defRPr sz="2400">
                <a:solidFill>
                  <a:schemeClr val="bg1"/>
                </a:solidFill>
              </a:defRPr>
            </a:lvl3pPr>
            <a:lvl4pPr>
              <a:defRPr sz="2000">
                <a:solidFill>
                  <a:schemeClr val="bg1"/>
                </a:solidFill>
              </a:defRPr>
            </a:lvl4pPr>
            <a:lvl5pPr>
              <a:defRPr sz="2000">
                <a:solidFill>
                  <a:schemeClr val="bg1"/>
                </a:solidFill>
              </a:defRPr>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228600" y="1435101"/>
            <a:ext cx="3008313" cy="3822699"/>
          </a:xfrm>
        </p:spPr>
        <p:txBody>
          <a:bodyPr/>
          <a:lstStyle>
            <a:lvl1pPr marL="0" indent="0">
              <a:buNone/>
              <a:defRPr sz="1400">
                <a:solidFill>
                  <a:schemeClr val="tx1">
                    <a:lumMod val="75000"/>
                    <a:lumOff val="2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solidFill>
                  <a:schemeClr val="bg1"/>
                </a:solidFill>
              </a:defRPr>
            </a:lvl1pPr>
          </a:lstStyle>
          <a:p>
            <a:fld id="{9CFBCB60-4188-4DD0-B631-CA3BB1322002}" type="datetimeFigureOut">
              <a:rPr lang="en-CA" smtClean="0"/>
              <a:t>12/09/2016</a:t>
            </a:fld>
            <a:endParaRPr lang="en-CA" dirty="0"/>
          </a:p>
        </p:txBody>
      </p:sp>
      <p:sp>
        <p:nvSpPr>
          <p:cNvPr id="6" name="Footer Placeholder 5"/>
          <p:cNvSpPr>
            <a:spLocks noGrp="1"/>
          </p:cNvSpPr>
          <p:nvPr>
            <p:ph type="ftr" sz="quarter" idx="11"/>
          </p:nvPr>
        </p:nvSpPr>
        <p:spPr/>
        <p:txBody>
          <a:bodyPr/>
          <a:lstStyle>
            <a:lvl1pPr>
              <a:defRPr>
                <a:solidFill>
                  <a:schemeClr val="bg1"/>
                </a:solidFill>
              </a:defRPr>
            </a:lvl1pPr>
          </a:lstStyle>
          <a:p>
            <a:endParaRPr lang="en-CA" dirty="0"/>
          </a:p>
        </p:txBody>
      </p:sp>
      <p:sp>
        <p:nvSpPr>
          <p:cNvPr id="7" name="Slide Number Placeholder 6"/>
          <p:cNvSpPr>
            <a:spLocks noGrp="1"/>
          </p:cNvSpPr>
          <p:nvPr>
            <p:ph type="sldNum" sz="quarter" idx="12"/>
          </p:nvPr>
        </p:nvSpPr>
        <p:spPr/>
        <p:txBody>
          <a:bodyPr/>
          <a:lstStyle>
            <a:lvl1pPr>
              <a:defRPr>
                <a:solidFill>
                  <a:schemeClr val="bg1"/>
                </a:solidFill>
              </a:defRPr>
            </a:lvl1pPr>
          </a:lstStyle>
          <a:p>
            <a:fld id="{C0947432-82DB-4527-ADBF-4168FD7447FF}" type="slidenum">
              <a:rPr lang="en-CA" smtClean="0"/>
              <a:t>‹#›</a:t>
            </a:fld>
            <a:endParaRPr lang="en-CA" dirty="0"/>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theme" Target="../theme/theme2.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16" cstate="print"/>
          <a:srcRect l="2599" r="5874" b="5262"/>
          <a:stretch/>
        </p:blipFill>
        <p:spPr>
          <a:xfrm>
            <a:off x="3530" y="5867400"/>
            <a:ext cx="9144000" cy="1053694"/>
          </a:xfrm>
          <a:prstGeom prst="rect">
            <a:avLst/>
          </a:prstGeom>
        </p:spPr>
      </p:pic>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CFBCB60-4188-4DD0-B631-CA3BB1322002}" type="datetimeFigureOut">
              <a:rPr lang="en-CA" smtClean="0"/>
              <a:t>12/09/2016</a:t>
            </a:fld>
            <a:endParaRPr lang="en-CA"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0947432-82DB-4527-ADBF-4168FD7447FF}" type="slidenum">
              <a:rPr lang="en-CA" smtClean="0"/>
              <a:t>‹#›</a:t>
            </a:fld>
            <a:endParaRPr lang="en-CA"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Lst>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CA"/>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CFBCB60-4188-4DD0-B631-CA3BB1322002}" type="datetimeFigureOut">
              <a:rPr lang="en-CA" smtClean="0"/>
              <a:t>12/09/2016</a:t>
            </a:fld>
            <a:endParaRPr lang="en-CA"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0947432-82DB-4527-ADBF-4168FD7447FF}" type="slidenum">
              <a:rPr lang="en-CA" smtClean="0"/>
              <a:t>‹#›</a:t>
            </a:fld>
            <a:endParaRPr lang="en-CA" dirty="0"/>
          </a:p>
        </p:txBody>
      </p:sp>
    </p:spTree>
    <p:extLst>
      <p:ext uri="{BB962C8B-B14F-4D97-AF65-F5344CB8AC3E}">
        <p14:creationId xmlns:p14="http://schemas.microsoft.com/office/powerpoint/2010/main" val="3795296018"/>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Lst>
  <mc:AlternateContent xmlns:mc="http://schemas.openxmlformats.org/markup-compatibility/2006" xmlns:p14="http://schemas.microsoft.com/office/powerpoint/2010/main">
    <mc:Choice Requires="p14">
      <p:transition p14:dur="10"/>
    </mc:Choice>
    <mc:Fallback xmlns="">
      <p:transition/>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9.xml"/><Relationship Id="rId1" Type="http://schemas.openxmlformats.org/officeDocument/2006/relationships/slideLayout" Target="../slideLayouts/slideLayout16.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0.xml"/><Relationship Id="rId1" Type="http://schemas.openxmlformats.org/officeDocument/2006/relationships/slideLayout" Target="../slideLayouts/slideLayout16.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1.xml"/><Relationship Id="rId1" Type="http://schemas.openxmlformats.org/officeDocument/2006/relationships/slideLayout" Target="../slideLayouts/slideLayout16.xml"/><Relationship Id="rId6" Type="http://schemas.openxmlformats.org/officeDocument/2006/relationships/image" Target="../media/image17.jpeg"/><Relationship Id="rId5" Type="http://schemas.openxmlformats.org/officeDocument/2006/relationships/image" Target="../media/image16.png"/><Relationship Id="rId4" Type="http://schemas.openxmlformats.org/officeDocument/2006/relationships/image" Target="../media/image15.jpeg"/></Relationships>
</file>

<file path=ppt/slides/_rels/slide1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2.xml"/><Relationship Id="rId1" Type="http://schemas.openxmlformats.org/officeDocument/2006/relationships/slideLayout" Target="../slideLayouts/slideLayout16.xml"/><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3.xml"/><Relationship Id="rId1" Type="http://schemas.openxmlformats.org/officeDocument/2006/relationships/slideLayout" Target="../slideLayouts/slideLayout16.xml"/><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5.xml"/><Relationship Id="rId1" Type="http://schemas.openxmlformats.org/officeDocument/2006/relationships/slideLayout" Target="../slideLayouts/slideLayout16.xml"/><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6.xml"/><Relationship Id="rId1" Type="http://schemas.openxmlformats.org/officeDocument/2006/relationships/slideLayout" Target="../slideLayouts/slideLayout16.xml"/><Relationship Id="rId4" Type="http://schemas.openxmlformats.org/officeDocument/2006/relationships/image" Target="../media/image9.png"/></Relationships>
</file>

<file path=ppt/slides/_rels/slide1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7.xml"/><Relationship Id="rId1" Type="http://schemas.openxmlformats.org/officeDocument/2006/relationships/slideLayout" Target="../slideLayouts/slideLayout16.xml"/><Relationship Id="rId5" Type="http://schemas.openxmlformats.org/officeDocument/2006/relationships/hyperlink" Target="https://www.ec.gc.ca/financement-funding/default.asp?lang=En&amp;n=923047A0-1" TargetMode="External"/><Relationship Id="rId4" Type="http://schemas.openxmlformats.org/officeDocument/2006/relationships/image" Target="../media/image9.png"/></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xml"/><Relationship Id="rId1" Type="http://schemas.openxmlformats.org/officeDocument/2006/relationships/slideLayout" Target="../slideLayouts/slideLayout16.xml"/><Relationship Id="rId4" Type="http://schemas.openxmlformats.org/officeDocument/2006/relationships/image" Target="../media/image9.png"/></Relationships>
</file>

<file path=ppt/slides/_rels/slide2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9.xml"/><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xml"/><Relationship Id="rId1" Type="http://schemas.openxmlformats.org/officeDocument/2006/relationships/slideLayout" Target="../slideLayouts/slideLayout16.xml"/><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16.xml"/><Relationship Id="rId4" Type="http://schemas.openxmlformats.org/officeDocument/2006/relationships/image" Target="../media/image8.jpeg"/></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4.xml"/><Relationship Id="rId1" Type="http://schemas.openxmlformats.org/officeDocument/2006/relationships/slideLayout" Target="../slideLayouts/slideLayout16.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xml"/><Relationship Id="rId1" Type="http://schemas.openxmlformats.org/officeDocument/2006/relationships/slideLayout" Target="../slideLayouts/slideLayout16.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6.xml"/><Relationship Id="rId1" Type="http://schemas.openxmlformats.org/officeDocument/2006/relationships/slideLayout" Target="../slideLayouts/slideLayout16.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7.xml"/><Relationship Id="rId1" Type="http://schemas.openxmlformats.org/officeDocument/2006/relationships/slideLayout" Target="../slideLayouts/slideLayout16.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13.jpeg"/><Relationship Id="rId5" Type="http://schemas.openxmlformats.org/officeDocument/2006/relationships/image" Target="../media/image1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ctrTitle"/>
          </p:nvPr>
        </p:nvSpPr>
        <p:spPr>
          <a:xfrm>
            <a:off x="1259632" y="2130425"/>
            <a:ext cx="6696744" cy="1470025"/>
          </a:xfrm>
        </p:spPr>
        <p:txBody>
          <a:bodyPr>
            <a:noAutofit/>
          </a:bodyPr>
          <a:lstStyle/>
          <a:p>
            <a:r>
              <a:rPr lang="en-US" altLang="zh-TW" sz="4800" b="1" dirty="0">
                <a:ea typeface="PMingLiU" pitchFamily="18" charset="-120"/>
              </a:rPr>
              <a:t>Environment </a:t>
            </a:r>
            <a:r>
              <a:rPr lang="en-US" altLang="zh-TW" sz="4800" b="1" dirty="0" smtClean="0">
                <a:ea typeface="PMingLiU" pitchFamily="18" charset="-120"/>
              </a:rPr>
              <a:t>and Climate Change Canada</a:t>
            </a:r>
            <a:br>
              <a:rPr lang="en-US" altLang="zh-TW" sz="4800" b="1" dirty="0" smtClean="0">
                <a:ea typeface="PMingLiU" pitchFamily="18" charset="-120"/>
              </a:rPr>
            </a:br>
            <a:r>
              <a:rPr lang="en-US" altLang="zh-TW" sz="4800" b="1" dirty="0" smtClean="0">
                <a:ea typeface="PMingLiU" pitchFamily="18" charset="-120"/>
              </a:rPr>
              <a:t>Funding </a:t>
            </a:r>
            <a:r>
              <a:rPr lang="en-US" altLang="zh-TW" sz="4800" b="1" dirty="0">
                <a:ea typeface="PMingLiU" pitchFamily="18" charset="-120"/>
              </a:rPr>
              <a:t>Programs</a:t>
            </a:r>
            <a:endParaRPr lang="en-CA" sz="4800" b="1" dirty="0"/>
          </a:p>
        </p:txBody>
      </p:sp>
      <p:sp>
        <p:nvSpPr>
          <p:cNvPr id="3" name="Subtitle 2"/>
          <p:cNvSpPr>
            <a:spLocks noGrp="1"/>
          </p:cNvSpPr>
          <p:nvPr>
            <p:ph type="subTitle" idx="1"/>
          </p:nvPr>
        </p:nvSpPr>
        <p:spPr>
          <a:xfrm>
            <a:off x="2843808" y="4725144"/>
            <a:ext cx="6192688" cy="1776309"/>
          </a:xfrm>
        </p:spPr>
        <p:txBody>
          <a:bodyPr>
            <a:normAutofit fontScale="92500" lnSpcReduction="20000"/>
          </a:bodyPr>
          <a:lstStyle/>
          <a:p>
            <a:pPr algn="r"/>
            <a:r>
              <a:rPr lang="en-CA" sz="2400" b="1" dirty="0" smtClean="0"/>
              <a:t>Ivy Whitehorne</a:t>
            </a:r>
          </a:p>
          <a:p>
            <a:pPr algn="r"/>
            <a:r>
              <a:rPr lang="en-CA" sz="2400" b="1" dirty="0" smtClean="0"/>
              <a:t>Kate Shapiro</a:t>
            </a:r>
          </a:p>
          <a:p>
            <a:pPr algn="r"/>
            <a:r>
              <a:rPr lang="en-CA" sz="2400" b="1" dirty="0" smtClean="0"/>
              <a:t>Megan Harrison</a:t>
            </a:r>
          </a:p>
          <a:p>
            <a:pPr algn="r"/>
            <a:endParaRPr lang="en-CA" sz="2400" b="1" dirty="0" smtClean="0"/>
          </a:p>
          <a:p>
            <a:pPr algn="r"/>
            <a:r>
              <a:rPr lang="en-CA" sz="2400" b="1" dirty="0" smtClean="0"/>
              <a:t>Thursday, 22 September 2016</a:t>
            </a:r>
          </a:p>
          <a:p>
            <a:pPr algn="just"/>
            <a:endParaRPr lang="en-CA" dirty="0"/>
          </a:p>
        </p:txBody>
      </p:sp>
      <p:pic>
        <p:nvPicPr>
          <p:cNvPr id="1026" name="Picture 3" descr="COM1016_corp_banner__0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8" y="0"/>
            <a:ext cx="9144178" cy="13810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2483260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OM1016_corp_banner__0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8" y="0"/>
            <a:ext cx="9144178" cy="13810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itle 1"/>
          <p:cNvSpPr>
            <a:spLocks noGrp="1"/>
          </p:cNvSpPr>
          <p:nvPr>
            <p:ph type="title"/>
          </p:nvPr>
        </p:nvSpPr>
        <p:spPr>
          <a:xfrm>
            <a:off x="370400" y="347638"/>
            <a:ext cx="8666095" cy="685800"/>
          </a:xfrm>
        </p:spPr>
        <p:txBody>
          <a:bodyPr>
            <a:noAutofit/>
          </a:bodyPr>
          <a:lstStyle/>
          <a:p>
            <a:pPr algn="r"/>
            <a:r>
              <a:rPr lang="en-CA" sz="4400" b="1" spc="50" dirty="0" smtClean="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rPr>
              <a:t>Program specifics:</a:t>
            </a:r>
            <a:br>
              <a:rPr lang="en-CA" sz="4400" b="1" spc="50" dirty="0" smtClean="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rPr>
            </a:br>
            <a:r>
              <a:rPr lang="en-CA" sz="4400" b="1" spc="50" dirty="0" smtClean="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rPr>
              <a:t>Habitat Stewardship Program</a:t>
            </a:r>
            <a:endParaRPr lang="en-CA" sz="4400" b="1" spc="50" dirty="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endParaRPr>
          </a:p>
        </p:txBody>
      </p:sp>
      <p:sp>
        <p:nvSpPr>
          <p:cNvPr id="3" name="Content Placeholder 2"/>
          <p:cNvSpPr>
            <a:spLocks noGrp="1"/>
          </p:cNvSpPr>
          <p:nvPr>
            <p:ph idx="1"/>
          </p:nvPr>
        </p:nvSpPr>
        <p:spPr/>
        <p:txBody>
          <a:bodyPr>
            <a:normAutofit/>
          </a:bodyPr>
          <a:lstStyle/>
          <a:p>
            <a:pPr marL="57150" indent="0">
              <a:buNone/>
            </a:pPr>
            <a:r>
              <a:rPr lang="en-CA" altLang="en-US" sz="2400" dirty="0"/>
              <a:t>Focused on recovery of federally-listed species at risk and preventing species of conservation concern from becoming at </a:t>
            </a:r>
            <a:r>
              <a:rPr lang="en-CA" altLang="en-US" sz="2400" dirty="0" smtClean="0"/>
              <a:t>risk.</a:t>
            </a:r>
          </a:p>
          <a:p>
            <a:pPr marL="57150" indent="0">
              <a:buNone/>
            </a:pPr>
            <a:r>
              <a:rPr lang="en-CA" altLang="en-US" sz="2400" dirty="0" smtClean="0"/>
              <a:t>Open to a wider range of applicants than AFSAR; higher matching requirements.</a:t>
            </a:r>
          </a:p>
          <a:p>
            <a:pPr marL="0" indent="0">
              <a:buNone/>
            </a:pPr>
            <a:r>
              <a:rPr lang="en-CA" sz="2400" dirty="0">
                <a:solidFill>
                  <a:schemeClr val="tx1">
                    <a:lumMod val="90000"/>
                    <a:lumOff val="10000"/>
                  </a:schemeClr>
                </a:solidFill>
              </a:rPr>
              <a:t>F</a:t>
            </a:r>
            <a:r>
              <a:rPr lang="en-CA" sz="2400" dirty="0" smtClean="0">
                <a:solidFill>
                  <a:schemeClr val="tx1">
                    <a:lumMod val="90000"/>
                    <a:lumOff val="10000"/>
                  </a:schemeClr>
                </a:solidFill>
              </a:rPr>
              <a:t>unding </a:t>
            </a:r>
            <a:r>
              <a:rPr lang="en-CA" sz="2400" dirty="0">
                <a:solidFill>
                  <a:schemeClr val="tx1">
                    <a:lumMod val="90000"/>
                    <a:lumOff val="10000"/>
                  </a:schemeClr>
                </a:solidFill>
              </a:rPr>
              <a:t>is primarily given to support projects that:</a:t>
            </a:r>
          </a:p>
          <a:p>
            <a:pPr marL="742950" lvl="2" indent="-342900"/>
            <a:r>
              <a:rPr lang="en-CA" sz="2000" dirty="0"/>
              <a:t>Protect and conserve species at risk and their habitat</a:t>
            </a:r>
          </a:p>
          <a:p>
            <a:pPr marL="742950" lvl="2" indent="-342900"/>
            <a:r>
              <a:rPr lang="en-CA" sz="2000" dirty="0"/>
              <a:t>Mitigate threats to species at risk caused by human </a:t>
            </a:r>
            <a:r>
              <a:rPr lang="en-CA" sz="2000" dirty="0" smtClean="0"/>
              <a:t>activities</a:t>
            </a:r>
            <a:endParaRPr lang="en-CA" sz="2000" dirty="0"/>
          </a:p>
        </p:txBody>
      </p:sp>
      <p:pic>
        <p:nvPicPr>
          <p:cNvPr id="8" name="Picture 2" descr="C:\Users\whitehornei\Desktop\Grass.PNG"/>
          <p:cNvPicPr>
            <a:picLocks noChangeAspect="1" noChangeArrowheads="1"/>
          </p:cNvPicPr>
          <p:nvPr/>
        </p:nvPicPr>
        <p:blipFill rotWithShape="1">
          <a:blip r:embed="rId4">
            <a:extLst>
              <a:ext uri="{28A0092B-C50C-407E-A947-70E740481C1C}">
                <a14:useLocalDpi xmlns:a14="http://schemas.microsoft.com/office/drawing/2010/main" val="0"/>
              </a:ext>
            </a:extLst>
          </a:blip>
          <a:srcRect l="875"/>
          <a:stretch/>
        </p:blipFill>
        <p:spPr bwMode="auto">
          <a:xfrm>
            <a:off x="0" y="6004891"/>
            <a:ext cx="9144000" cy="8531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486718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OM1016_corp_banner__0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8" y="0"/>
            <a:ext cx="9144178" cy="13810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itle 1"/>
          <p:cNvSpPr>
            <a:spLocks noGrp="1"/>
          </p:cNvSpPr>
          <p:nvPr>
            <p:ph type="title"/>
          </p:nvPr>
        </p:nvSpPr>
        <p:spPr>
          <a:xfrm>
            <a:off x="370400" y="347638"/>
            <a:ext cx="8666095" cy="685800"/>
          </a:xfrm>
        </p:spPr>
        <p:txBody>
          <a:bodyPr>
            <a:noAutofit/>
          </a:bodyPr>
          <a:lstStyle/>
          <a:p>
            <a:pPr algn="r"/>
            <a:r>
              <a:rPr lang="en-CA" sz="4400" b="1" spc="50" dirty="0" smtClean="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rPr>
              <a:t>Program specifics:</a:t>
            </a:r>
            <a:br>
              <a:rPr lang="en-CA" sz="4400" b="1" spc="50" dirty="0" smtClean="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rPr>
            </a:br>
            <a:r>
              <a:rPr lang="en-CA" sz="4400" b="1" spc="50" dirty="0" smtClean="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rPr>
              <a:t>Habitat Stewardship Program</a:t>
            </a:r>
            <a:endParaRPr lang="en-CA" sz="4400" b="1" spc="50" dirty="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endParaRPr>
          </a:p>
        </p:txBody>
      </p:sp>
      <p:sp>
        <p:nvSpPr>
          <p:cNvPr id="3" name="Content Placeholder 2"/>
          <p:cNvSpPr>
            <a:spLocks noGrp="1"/>
          </p:cNvSpPr>
          <p:nvPr>
            <p:ph idx="1"/>
          </p:nvPr>
        </p:nvSpPr>
        <p:spPr>
          <a:xfrm>
            <a:off x="457111" y="1556792"/>
            <a:ext cx="8229600" cy="4525963"/>
          </a:xfrm>
        </p:spPr>
        <p:txBody>
          <a:bodyPr>
            <a:normAutofit/>
          </a:bodyPr>
          <a:lstStyle/>
          <a:p>
            <a:pPr marL="0" lvl="3" indent="0">
              <a:buNone/>
            </a:pPr>
            <a:r>
              <a:rPr lang="en-CA" sz="2400" dirty="0" smtClean="0"/>
              <a:t>Open to a broad range of applicants: Indigenous organizations, community groups, ENGOs, non-profits, local governments…</a:t>
            </a:r>
            <a:endParaRPr lang="en-CA" altLang="en-US" sz="2400" dirty="0"/>
          </a:p>
          <a:p>
            <a:pPr marL="457200" lvl="4" indent="0">
              <a:buNone/>
            </a:pPr>
            <a:endParaRPr lang="en-CA" altLang="en-US" sz="2400" b="1" dirty="0" smtClean="0"/>
          </a:p>
          <a:p>
            <a:pPr marL="457200" lvl="4" indent="0">
              <a:buNone/>
            </a:pPr>
            <a:r>
              <a:rPr lang="en-CA" altLang="en-US" sz="2400" b="1" dirty="0" smtClean="0"/>
              <a:t>Match: </a:t>
            </a:r>
            <a:r>
              <a:rPr lang="en-CA" altLang="en-US" sz="2400" dirty="0" smtClean="0"/>
              <a:t>1:1</a:t>
            </a:r>
          </a:p>
          <a:p>
            <a:pPr marL="457200" lvl="4" indent="0">
              <a:buNone/>
            </a:pPr>
            <a:r>
              <a:rPr lang="en-CA" altLang="en-US" sz="2400" b="1" dirty="0" smtClean="0"/>
              <a:t>Applications </a:t>
            </a:r>
            <a:r>
              <a:rPr lang="en-CA" altLang="en-US" sz="2400" b="1" dirty="0"/>
              <a:t>due: </a:t>
            </a:r>
            <a:r>
              <a:rPr lang="en-CA" altLang="en-US" sz="2400" dirty="0"/>
              <a:t>fall</a:t>
            </a:r>
          </a:p>
          <a:p>
            <a:pPr marL="457200" lvl="4" indent="0">
              <a:buNone/>
            </a:pPr>
            <a:r>
              <a:rPr lang="en-CA" altLang="en-US" sz="2400" b="1" dirty="0" smtClean="0"/>
              <a:t>Range: </a:t>
            </a:r>
            <a:r>
              <a:rPr lang="en-CA" altLang="en-US" sz="2400" dirty="0" smtClean="0"/>
              <a:t>$10,000 </a:t>
            </a:r>
            <a:r>
              <a:rPr lang="en-CA" altLang="en-US" sz="2400" dirty="0"/>
              <a:t>to </a:t>
            </a:r>
            <a:r>
              <a:rPr lang="en-CA" altLang="en-US" sz="2400" dirty="0" smtClean="0"/>
              <a:t>$100,000/yr</a:t>
            </a:r>
            <a:endParaRPr lang="en-CA" altLang="en-US" sz="2400" dirty="0"/>
          </a:p>
          <a:p>
            <a:pPr marL="457200" lvl="4" indent="0">
              <a:buNone/>
            </a:pPr>
            <a:r>
              <a:rPr lang="en-CA" altLang="en-US" sz="2400" b="1" dirty="0" smtClean="0"/>
              <a:t>Duration: </a:t>
            </a:r>
            <a:r>
              <a:rPr lang="en-CA" altLang="en-US" sz="2400" dirty="0" smtClean="0"/>
              <a:t>1 </a:t>
            </a:r>
            <a:r>
              <a:rPr lang="en-CA" altLang="en-US" sz="2400" dirty="0"/>
              <a:t>to 3 </a:t>
            </a:r>
            <a:r>
              <a:rPr lang="en-CA" altLang="en-US" sz="2400" dirty="0" smtClean="0"/>
              <a:t>years</a:t>
            </a:r>
            <a:endParaRPr lang="en-CA" altLang="en-US" sz="2400" dirty="0"/>
          </a:p>
          <a:p>
            <a:pPr marL="457200" lvl="4" indent="0">
              <a:buNone/>
            </a:pPr>
            <a:r>
              <a:rPr lang="en-CA" altLang="en-US" sz="2400" b="1" dirty="0" smtClean="0"/>
              <a:t>Amount: </a:t>
            </a:r>
            <a:r>
              <a:rPr lang="en-CA" altLang="en-US" sz="2400" dirty="0" smtClean="0"/>
              <a:t>About $2 to $2.5 million </a:t>
            </a:r>
            <a:r>
              <a:rPr lang="en-CA" altLang="en-US" sz="2400" dirty="0"/>
              <a:t>available in BC each </a:t>
            </a:r>
            <a:r>
              <a:rPr lang="en-CA" altLang="en-US" sz="2400" dirty="0" smtClean="0"/>
              <a:t>year</a:t>
            </a:r>
            <a:endParaRPr lang="en-CA" altLang="en-US" sz="2400" dirty="0"/>
          </a:p>
          <a:p>
            <a:pPr marL="457200" lvl="1" indent="0">
              <a:buNone/>
            </a:pPr>
            <a:endParaRPr lang="en-CA" dirty="0"/>
          </a:p>
        </p:txBody>
      </p:sp>
      <p:pic>
        <p:nvPicPr>
          <p:cNvPr id="8" name="Picture 2" descr="C:\Users\whitehornei\Desktop\Grass.PNG"/>
          <p:cNvPicPr>
            <a:picLocks noChangeAspect="1" noChangeArrowheads="1"/>
          </p:cNvPicPr>
          <p:nvPr/>
        </p:nvPicPr>
        <p:blipFill rotWithShape="1">
          <a:blip r:embed="rId4">
            <a:extLst>
              <a:ext uri="{28A0092B-C50C-407E-A947-70E740481C1C}">
                <a14:useLocalDpi xmlns:a14="http://schemas.microsoft.com/office/drawing/2010/main" val="0"/>
              </a:ext>
            </a:extLst>
          </a:blip>
          <a:srcRect l="875"/>
          <a:stretch/>
        </p:blipFill>
        <p:spPr bwMode="auto">
          <a:xfrm>
            <a:off x="0" y="6004891"/>
            <a:ext cx="9144000" cy="8531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68774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4" descr="C:\Users\whitehornei\Desktop\YBCH.jpg"/>
          <p:cNvPicPr>
            <a:picLocks noChangeAspect="1" noChangeArrowheads="1"/>
          </p:cNvPicPr>
          <p:nvPr/>
        </p:nvPicPr>
        <p:blipFill rotWithShape="1">
          <a:blip r:embed="rId3">
            <a:extLst>
              <a:ext uri="{28A0092B-C50C-407E-A947-70E740481C1C}">
                <a14:useLocalDpi xmlns:a14="http://schemas.microsoft.com/office/drawing/2010/main" val="0"/>
              </a:ext>
            </a:extLst>
          </a:blip>
          <a:srcRect r="3174"/>
          <a:stretch/>
        </p:blipFill>
        <p:spPr bwMode="auto">
          <a:xfrm>
            <a:off x="215456" y="116632"/>
            <a:ext cx="2250342" cy="2228850"/>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pic>
        <p:nvPicPr>
          <p:cNvPr id="7" name="Picture 6" descr="C:\Users\whitehornei\Desktop\TigerSalamander.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4736" y="2187785"/>
            <a:ext cx="3447443" cy="2289845"/>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pic>
        <p:nvPicPr>
          <p:cNvPr id="8" name="Picture 5" descr="C:\Users\whitehornei\Desktop\RiparianFencing.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43808" y="476672"/>
            <a:ext cx="6144806" cy="5712073"/>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pic>
        <p:nvPicPr>
          <p:cNvPr id="9" name="Picture 3" descr="C:\Users\whitehornei\Desktop\WSOW.jpg"/>
          <p:cNvPicPr>
            <a:picLocks noChangeAspect="1" noChangeArrowheads="1"/>
          </p:cNvPicPr>
          <p:nvPr/>
        </p:nvPicPr>
        <p:blipFill rotWithShape="1">
          <a:blip r:embed="rId6">
            <a:extLst>
              <a:ext uri="{28A0092B-C50C-407E-A947-70E740481C1C}">
                <a14:useLocalDpi xmlns:a14="http://schemas.microsoft.com/office/drawing/2010/main" val="0"/>
              </a:ext>
            </a:extLst>
          </a:blip>
          <a:srcRect r="5273" b="3512"/>
          <a:stretch/>
        </p:blipFill>
        <p:spPr bwMode="auto">
          <a:xfrm>
            <a:off x="1103832" y="4213382"/>
            <a:ext cx="1587997" cy="2426292"/>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762513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OM1016_corp_banner__0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8" y="0"/>
            <a:ext cx="9144178" cy="13810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itle 1"/>
          <p:cNvSpPr>
            <a:spLocks noGrp="1"/>
          </p:cNvSpPr>
          <p:nvPr>
            <p:ph type="title"/>
          </p:nvPr>
        </p:nvSpPr>
        <p:spPr>
          <a:xfrm>
            <a:off x="0" y="347638"/>
            <a:ext cx="9036495" cy="685800"/>
          </a:xfrm>
        </p:spPr>
        <p:txBody>
          <a:bodyPr>
            <a:noAutofit/>
          </a:bodyPr>
          <a:lstStyle/>
          <a:p>
            <a:pPr algn="r"/>
            <a:r>
              <a:rPr lang="en-CA" sz="4400" b="1" spc="50" dirty="0" smtClean="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rPr>
              <a:t>Program specifics:</a:t>
            </a:r>
            <a:br>
              <a:rPr lang="en-CA" sz="4400" b="1" spc="50" dirty="0" smtClean="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rPr>
            </a:br>
            <a:r>
              <a:rPr lang="en-CA" sz="4400" b="1" spc="50" dirty="0" smtClean="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rPr>
              <a:t>National Wetland Conservation Fund</a:t>
            </a:r>
            <a:endParaRPr lang="en-CA" sz="4400" b="1" spc="50" dirty="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endParaRPr>
          </a:p>
        </p:txBody>
      </p:sp>
      <p:sp>
        <p:nvSpPr>
          <p:cNvPr id="3" name="Content Placeholder 2"/>
          <p:cNvSpPr>
            <a:spLocks noGrp="1"/>
          </p:cNvSpPr>
          <p:nvPr>
            <p:ph idx="1"/>
          </p:nvPr>
        </p:nvSpPr>
        <p:spPr/>
        <p:txBody>
          <a:bodyPr>
            <a:noAutofit/>
          </a:bodyPr>
          <a:lstStyle/>
          <a:p>
            <a:pPr marL="0" lvl="3" indent="0">
              <a:buNone/>
            </a:pPr>
            <a:r>
              <a:rPr lang="en-CA" altLang="en-US" sz="2400" dirty="0" smtClean="0"/>
              <a:t>Focused on restoring lost wetland habitat and </a:t>
            </a:r>
            <a:r>
              <a:rPr lang="en-CA" altLang="en-US" sz="2400" dirty="0"/>
              <a:t>enhancing degraded wetland </a:t>
            </a:r>
            <a:r>
              <a:rPr lang="en-CA" altLang="en-US" sz="2400" dirty="0" smtClean="0"/>
              <a:t>habitats.</a:t>
            </a:r>
            <a:endParaRPr lang="en-CA" altLang="en-US" sz="2400" dirty="0"/>
          </a:p>
          <a:p>
            <a:pPr marL="0" indent="0">
              <a:buNone/>
            </a:pPr>
            <a:r>
              <a:rPr lang="en-CA" sz="2400" dirty="0" smtClean="0"/>
              <a:t>Projects can be focused on specific types of wildlife (birds, amphibians, fish, plants, etc.), or services such as water storage, flood/drought mitigation, water quality.</a:t>
            </a:r>
          </a:p>
          <a:p>
            <a:pPr marL="0" indent="0">
              <a:buNone/>
            </a:pPr>
            <a:r>
              <a:rPr lang="en-CA" sz="2400" dirty="0" smtClean="0"/>
              <a:t>Typical activities are:</a:t>
            </a:r>
          </a:p>
          <a:p>
            <a:pPr lvl="1">
              <a:buFont typeface="Arial" panose="020B0604020202020204" pitchFamily="34" charset="0"/>
              <a:buChar char="•"/>
            </a:pPr>
            <a:r>
              <a:rPr lang="en-CA" sz="2000" dirty="0" smtClean="0"/>
              <a:t>re-creation of lost wetlands</a:t>
            </a:r>
          </a:p>
          <a:p>
            <a:pPr lvl="1">
              <a:buFont typeface="Arial" panose="020B0604020202020204" pitchFamily="34" charset="0"/>
              <a:buChar char="•"/>
            </a:pPr>
            <a:r>
              <a:rPr lang="en-CA" sz="2000" dirty="0" smtClean="0"/>
              <a:t>restoring hydrology</a:t>
            </a:r>
          </a:p>
          <a:p>
            <a:pPr lvl="1">
              <a:buFont typeface="Arial" panose="020B0604020202020204" pitchFamily="34" charset="0"/>
              <a:buChar char="•"/>
            </a:pPr>
            <a:r>
              <a:rPr lang="en-CA" sz="2000" dirty="0" smtClean="0"/>
              <a:t>invasive species </a:t>
            </a:r>
            <a:r>
              <a:rPr lang="en-CA" sz="2000" dirty="0" smtClean="0"/>
              <a:t>removal; planting native species</a:t>
            </a:r>
            <a:endParaRPr lang="en-CA" sz="2000" dirty="0" smtClean="0"/>
          </a:p>
          <a:p>
            <a:pPr lvl="1">
              <a:buFont typeface="Arial" panose="020B0604020202020204" pitchFamily="34" charset="0"/>
              <a:buChar char="•"/>
            </a:pPr>
            <a:r>
              <a:rPr lang="en-CA" sz="2000" dirty="0" smtClean="0"/>
              <a:t>installing </a:t>
            </a:r>
            <a:r>
              <a:rPr lang="en-CA" sz="2000" dirty="0" smtClean="0"/>
              <a:t>specific habitat features (bird boxes, basking logs, etc).</a:t>
            </a:r>
          </a:p>
        </p:txBody>
      </p:sp>
      <p:pic>
        <p:nvPicPr>
          <p:cNvPr id="8" name="Picture 2" descr="C:\Users\whitehornei\Desktop\Grass.PNG"/>
          <p:cNvPicPr>
            <a:picLocks noChangeAspect="1" noChangeArrowheads="1"/>
          </p:cNvPicPr>
          <p:nvPr/>
        </p:nvPicPr>
        <p:blipFill rotWithShape="1">
          <a:blip r:embed="rId4">
            <a:extLst>
              <a:ext uri="{28A0092B-C50C-407E-A947-70E740481C1C}">
                <a14:useLocalDpi xmlns:a14="http://schemas.microsoft.com/office/drawing/2010/main" val="0"/>
              </a:ext>
            </a:extLst>
          </a:blip>
          <a:srcRect l="875"/>
          <a:stretch/>
        </p:blipFill>
        <p:spPr bwMode="auto">
          <a:xfrm>
            <a:off x="0" y="6004891"/>
            <a:ext cx="9144000" cy="8531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849493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OM1016_corp_banner__0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8" y="0"/>
            <a:ext cx="9144178" cy="13810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itle 1"/>
          <p:cNvSpPr>
            <a:spLocks noGrp="1"/>
          </p:cNvSpPr>
          <p:nvPr>
            <p:ph type="title"/>
          </p:nvPr>
        </p:nvSpPr>
        <p:spPr>
          <a:xfrm>
            <a:off x="0" y="347638"/>
            <a:ext cx="9036495" cy="685800"/>
          </a:xfrm>
        </p:spPr>
        <p:txBody>
          <a:bodyPr>
            <a:noAutofit/>
          </a:bodyPr>
          <a:lstStyle/>
          <a:p>
            <a:pPr algn="r"/>
            <a:r>
              <a:rPr lang="en-CA" sz="4400" b="1" spc="50" dirty="0" smtClean="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rPr>
              <a:t>Program specifics:</a:t>
            </a:r>
            <a:br>
              <a:rPr lang="en-CA" sz="4400" b="1" spc="50" dirty="0" smtClean="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rPr>
            </a:br>
            <a:r>
              <a:rPr lang="en-CA" sz="4400" b="1" spc="50" dirty="0" smtClean="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rPr>
              <a:t>National Wetland Conservation Fund</a:t>
            </a:r>
            <a:endParaRPr lang="en-CA" sz="4400" b="1" spc="50" dirty="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endParaRPr>
          </a:p>
        </p:txBody>
      </p:sp>
      <p:sp>
        <p:nvSpPr>
          <p:cNvPr id="3" name="Content Placeholder 2"/>
          <p:cNvSpPr>
            <a:spLocks noGrp="1"/>
          </p:cNvSpPr>
          <p:nvPr>
            <p:ph idx="1"/>
          </p:nvPr>
        </p:nvSpPr>
        <p:spPr/>
        <p:txBody>
          <a:bodyPr>
            <a:normAutofit/>
          </a:bodyPr>
          <a:lstStyle/>
          <a:p>
            <a:pPr marL="0" lvl="3" indent="0">
              <a:buNone/>
            </a:pPr>
            <a:r>
              <a:rPr lang="en-CA" sz="2400" dirty="0" smtClean="0"/>
              <a:t>Broad </a:t>
            </a:r>
            <a:r>
              <a:rPr lang="en-CA" sz="2400" dirty="0"/>
              <a:t>range of applicants: Indigenous organizations, community groups, ENGOs, non-profits, local </a:t>
            </a:r>
            <a:r>
              <a:rPr lang="en-CA" sz="2400" dirty="0" smtClean="0"/>
              <a:t>governments, etc.</a:t>
            </a:r>
          </a:p>
          <a:p>
            <a:pPr marL="457200" lvl="4" indent="0">
              <a:buNone/>
            </a:pPr>
            <a:endParaRPr lang="en-CA" altLang="en-US" sz="2400" b="1" dirty="0" smtClean="0"/>
          </a:p>
          <a:p>
            <a:pPr marL="457200" lvl="4" indent="0">
              <a:buNone/>
            </a:pPr>
            <a:r>
              <a:rPr lang="en-CA" altLang="en-US" sz="2400" b="1" dirty="0" smtClean="0"/>
              <a:t>Match: </a:t>
            </a:r>
            <a:r>
              <a:rPr lang="en-CA" altLang="en-US" sz="2400" dirty="0" smtClean="0"/>
              <a:t>1:1</a:t>
            </a:r>
          </a:p>
          <a:p>
            <a:pPr marL="457200" lvl="4" indent="0">
              <a:buNone/>
            </a:pPr>
            <a:r>
              <a:rPr lang="en-CA" altLang="en-US" sz="2400" b="1" dirty="0"/>
              <a:t>Applications due: </a:t>
            </a:r>
            <a:r>
              <a:rPr lang="en-CA" altLang="en-US" sz="2400" dirty="0"/>
              <a:t>fall</a:t>
            </a:r>
          </a:p>
          <a:p>
            <a:pPr marL="457200" lvl="4" indent="0">
              <a:buNone/>
            </a:pPr>
            <a:r>
              <a:rPr lang="en-CA" sz="2400" b="1" dirty="0" smtClean="0"/>
              <a:t>Range: </a:t>
            </a:r>
            <a:r>
              <a:rPr lang="en-CA" sz="2400" dirty="0" smtClean="0"/>
              <a:t>$10,000 to $500,000/yr; (most $40 - $80,000/yr)</a:t>
            </a:r>
          </a:p>
          <a:p>
            <a:pPr marL="455613" lvl="2" indent="0">
              <a:buNone/>
            </a:pPr>
            <a:r>
              <a:rPr lang="en-CA" altLang="en-US" b="1" dirty="0" smtClean="0"/>
              <a:t>Duration: </a:t>
            </a:r>
            <a:r>
              <a:rPr lang="en-CA" altLang="en-US" dirty="0" smtClean="0"/>
              <a:t>1 </a:t>
            </a:r>
            <a:r>
              <a:rPr lang="en-CA" altLang="en-US" dirty="0"/>
              <a:t>to </a:t>
            </a:r>
            <a:r>
              <a:rPr lang="en-CA" altLang="en-US" dirty="0" smtClean="0"/>
              <a:t>2 years</a:t>
            </a:r>
            <a:endParaRPr lang="en-CA" altLang="en-US" dirty="0"/>
          </a:p>
          <a:p>
            <a:pPr marL="457200" lvl="4" indent="0">
              <a:buNone/>
            </a:pPr>
            <a:r>
              <a:rPr lang="en-CA" altLang="en-US" sz="2400" b="1" dirty="0" smtClean="0"/>
              <a:t>Amount: </a:t>
            </a:r>
            <a:r>
              <a:rPr lang="en-CA" altLang="en-US" sz="2400" dirty="0" smtClean="0"/>
              <a:t>About $1.5million </a:t>
            </a:r>
            <a:r>
              <a:rPr lang="en-CA" altLang="en-US" sz="2400" dirty="0"/>
              <a:t>available in BC each </a:t>
            </a:r>
            <a:r>
              <a:rPr lang="en-CA" altLang="en-US" sz="2400" dirty="0" smtClean="0"/>
              <a:t>year</a:t>
            </a:r>
            <a:endParaRPr lang="en-CA" altLang="en-US" sz="2400" dirty="0"/>
          </a:p>
          <a:p>
            <a:pPr marL="0" indent="0">
              <a:buNone/>
            </a:pPr>
            <a:endParaRPr lang="en-CA" dirty="0" smtClean="0"/>
          </a:p>
        </p:txBody>
      </p:sp>
      <p:pic>
        <p:nvPicPr>
          <p:cNvPr id="8" name="Picture 2" descr="C:\Users\whitehornei\Desktop\Grass.PNG"/>
          <p:cNvPicPr>
            <a:picLocks noChangeAspect="1" noChangeArrowheads="1"/>
          </p:cNvPicPr>
          <p:nvPr/>
        </p:nvPicPr>
        <p:blipFill rotWithShape="1">
          <a:blip r:embed="rId4">
            <a:extLst>
              <a:ext uri="{28A0092B-C50C-407E-A947-70E740481C1C}">
                <a14:useLocalDpi xmlns:a14="http://schemas.microsoft.com/office/drawing/2010/main" val="0"/>
              </a:ext>
            </a:extLst>
          </a:blip>
          <a:srcRect l="875"/>
          <a:stretch/>
        </p:blipFill>
        <p:spPr bwMode="auto">
          <a:xfrm>
            <a:off x="0" y="6004891"/>
            <a:ext cx="9144000" cy="8531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353681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4" descr="C:\Users\whitehornei\Desktop\SquamishSpring2016.PNG"/>
          <p:cNvPicPr>
            <a:picLocks noChangeAspect="1" noChangeArrowheads="1"/>
          </p:cNvPicPr>
          <p:nvPr/>
        </p:nvPicPr>
        <p:blipFill rotWithShape="1">
          <a:blip r:embed="rId3">
            <a:extLst>
              <a:ext uri="{28A0092B-C50C-407E-A947-70E740481C1C}">
                <a14:useLocalDpi xmlns:a14="http://schemas.microsoft.com/office/drawing/2010/main" val="0"/>
              </a:ext>
            </a:extLst>
          </a:blip>
          <a:srcRect l="1237" t="1939"/>
          <a:stretch/>
        </p:blipFill>
        <p:spPr bwMode="auto">
          <a:xfrm>
            <a:off x="-252536" y="1471569"/>
            <a:ext cx="9853174" cy="5386431"/>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pic>
        <p:nvPicPr>
          <p:cNvPr id="7" name="Picture 3" descr="C:\Users\whitehornei\Desktop\SquamishWestBarr.PNG"/>
          <p:cNvPicPr>
            <a:picLocks noChangeAspect="1" noChangeArrowheads="1"/>
          </p:cNvPicPr>
          <p:nvPr/>
        </p:nvPicPr>
        <p:blipFill rotWithShape="1">
          <a:blip r:embed="rId4">
            <a:extLst>
              <a:ext uri="{28A0092B-C50C-407E-A947-70E740481C1C}">
                <a14:useLocalDpi xmlns:a14="http://schemas.microsoft.com/office/drawing/2010/main" val="0"/>
              </a:ext>
            </a:extLst>
          </a:blip>
          <a:srcRect l="9224" t="11458" r="16881" b="22547"/>
          <a:stretch/>
        </p:blipFill>
        <p:spPr bwMode="auto">
          <a:xfrm>
            <a:off x="6141724" y="44624"/>
            <a:ext cx="2952328" cy="2736304"/>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sp>
        <p:nvSpPr>
          <p:cNvPr id="8" name="Curved Right Arrow 7"/>
          <p:cNvSpPr/>
          <p:nvPr/>
        </p:nvSpPr>
        <p:spPr>
          <a:xfrm rot="2868689">
            <a:off x="4962089" y="-32407"/>
            <a:ext cx="1008112" cy="247165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1"/>
              </a:solidFill>
            </a:endParaRPr>
          </a:p>
        </p:txBody>
      </p:sp>
    </p:spTree>
    <p:extLst>
      <p:ext uri="{BB962C8B-B14F-4D97-AF65-F5344CB8AC3E}">
        <p14:creationId xmlns:p14="http://schemas.microsoft.com/office/powerpoint/2010/main" val="225431590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OM1016_corp_banner__0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8" y="0"/>
            <a:ext cx="9144178" cy="13810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itle 1"/>
          <p:cNvSpPr>
            <a:spLocks noGrp="1"/>
          </p:cNvSpPr>
          <p:nvPr>
            <p:ph type="title"/>
          </p:nvPr>
        </p:nvSpPr>
        <p:spPr>
          <a:xfrm>
            <a:off x="370400" y="347638"/>
            <a:ext cx="8666095" cy="685800"/>
          </a:xfrm>
        </p:spPr>
        <p:txBody>
          <a:bodyPr>
            <a:noAutofit/>
          </a:bodyPr>
          <a:lstStyle/>
          <a:p>
            <a:pPr algn="r"/>
            <a:r>
              <a:rPr lang="en-CA" sz="4400" b="1" spc="50" dirty="0" smtClean="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rPr>
              <a:t>Program specifics:</a:t>
            </a:r>
            <a:br>
              <a:rPr lang="en-CA" sz="4400" b="1" spc="50" dirty="0" smtClean="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rPr>
            </a:br>
            <a:r>
              <a:rPr lang="en-CA" sz="4400" b="1" spc="50" dirty="0" smtClean="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rPr>
              <a:t>EcoAction</a:t>
            </a:r>
            <a:endParaRPr lang="en-CA" sz="4400" b="1" spc="50" dirty="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endParaRPr>
          </a:p>
        </p:txBody>
      </p:sp>
      <p:sp>
        <p:nvSpPr>
          <p:cNvPr id="3" name="Content Placeholder 2"/>
          <p:cNvSpPr>
            <a:spLocks noGrp="1"/>
          </p:cNvSpPr>
          <p:nvPr>
            <p:ph idx="1"/>
          </p:nvPr>
        </p:nvSpPr>
        <p:spPr/>
        <p:txBody>
          <a:bodyPr>
            <a:normAutofit/>
          </a:bodyPr>
          <a:lstStyle/>
          <a:p>
            <a:pPr marL="0" lvl="3" indent="0">
              <a:buNone/>
            </a:pPr>
            <a:r>
              <a:rPr lang="en-CA" altLang="en-US" sz="2400" dirty="0" smtClean="0"/>
              <a:t>Supports community-based activities for clean </a:t>
            </a:r>
            <a:r>
              <a:rPr lang="en-CA" altLang="en-US" sz="2400" dirty="0"/>
              <a:t>air, clean water, and </a:t>
            </a:r>
            <a:r>
              <a:rPr lang="en-CA" altLang="en-US" sz="2400" dirty="0" smtClean="0"/>
              <a:t>nature.</a:t>
            </a:r>
          </a:p>
          <a:p>
            <a:pPr marL="0" lvl="3" indent="0">
              <a:buNone/>
            </a:pPr>
            <a:r>
              <a:rPr lang="en-CA" altLang="en-US" sz="2400" dirty="0" smtClean="0"/>
              <a:t>Open to a broad range of applicants, including indigenous organizations.</a:t>
            </a:r>
          </a:p>
          <a:p>
            <a:pPr marL="0" lvl="3" indent="0">
              <a:buNone/>
            </a:pPr>
            <a:endParaRPr lang="en-CA" altLang="en-US" sz="2400" dirty="0" smtClean="0"/>
          </a:p>
          <a:p>
            <a:pPr marL="457200" lvl="4" indent="0">
              <a:buNone/>
            </a:pPr>
            <a:r>
              <a:rPr lang="en-CA" altLang="en-US" sz="2400" b="1" dirty="0" smtClean="0"/>
              <a:t>Match: </a:t>
            </a:r>
            <a:r>
              <a:rPr lang="en-CA" altLang="en-US" sz="2400" dirty="0" smtClean="0"/>
              <a:t>1:1</a:t>
            </a:r>
          </a:p>
          <a:p>
            <a:pPr marL="457200" lvl="4" indent="0">
              <a:buNone/>
            </a:pPr>
            <a:r>
              <a:rPr lang="en-CA" altLang="en-US" sz="2400" b="1" dirty="0"/>
              <a:t>Applications due: </a:t>
            </a:r>
            <a:r>
              <a:rPr lang="en-CA" altLang="en-US" sz="2400" dirty="0" smtClean="0"/>
              <a:t>1 November</a:t>
            </a:r>
          </a:p>
          <a:p>
            <a:pPr marL="457200" lvl="4" indent="0">
              <a:buNone/>
            </a:pPr>
            <a:r>
              <a:rPr lang="en-CA" altLang="en-US" sz="2400" b="1" dirty="0" smtClean="0"/>
              <a:t>Range: </a:t>
            </a:r>
            <a:r>
              <a:rPr lang="en-CA" altLang="en-US" sz="2400" dirty="0" smtClean="0"/>
              <a:t>most $25,000 </a:t>
            </a:r>
            <a:r>
              <a:rPr lang="en-CA" altLang="en-US" sz="2400" dirty="0"/>
              <a:t>to </a:t>
            </a:r>
            <a:r>
              <a:rPr lang="en-CA" altLang="en-US" sz="2400" dirty="0" smtClean="0"/>
              <a:t>$50,000/yr; maximum $100,000/yr</a:t>
            </a:r>
            <a:endParaRPr lang="en-CA" altLang="en-US" sz="2400" dirty="0"/>
          </a:p>
          <a:p>
            <a:pPr marL="457200" lvl="4" indent="0">
              <a:buNone/>
            </a:pPr>
            <a:r>
              <a:rPr lang="en-CA" altLang="en-US" sz="2400" b="1" dirty="0" smtClean="0"/>
              <a:t>Duration: </a:t>
            </a:r>
            <a:r>
              <a:rPr lang="en-CA" altLang="en-US" sz="2400" dirty="0" smtClean="0"/>
              <a:t>1 </a:t>
            </a:r>
            <a:r>
              <a:rPr lang="en-CA" altLang="en-US" sz="2400" dirty="0"/>
              <a:t>to 3 </a:t>
            </a:r>
            <a:r>
              <a:rPr lang="en-CA" altLang="en-US" sz="2400" dirty="0" smtClean="0"/>
              <a:t>years</a:t>
            </a:r>
            <a:endParaRPr lang="en-CA" altLang="en-US" sz="2400" dirty="0"/>
          </a:p>
          <a:p>
            <a:pPr marL="0" indent="0">
              <a:buNone/>
            </a:pPr>
            <a:endParaRPr lang="en-CA" dirty="0"/>
          </a:p>
        </p:txBody>
      </p:sp>
      <p:pic>
        <p:nvPicPr>
          <p:cNvPr id="8" name="Picture 2" descr="C:\Users\whitehornei\Desktop\Grass.PNG"/>
          <p:cNvPicPr>
            <a:picLocks noChangeAspect="1" noChangeArrowheads="1"/>
          </p:cNvPicPr>
          <p:nvPr/>
        </p:nvPicPr>
        <p:blipFill rotWithShape="1">
          <a:blip r:embed="rId4">
            <a:extLst>
              <a:ext uri="{28A0092B-C50C-407E-A947-70E740481C1C}">
                <a14:useLocalDpi xmlns:a14="http://schemas.microsoft.com/office/drawing/2010/main" val="0"/>
              </a:ext>
            </a:extLst>
          </a:blip>
          <a:srcRect l="875"/>
          <a:stretch/>
        </p:blipFill>
        <p:spPr bwMode="auto">
          <a:xfrm>
            <a:off x="0" y="6004891"/>
            <a:ext cx="9144000" cy="8531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260458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OM1016_corp_banner__0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8" y="0"/>
            <a:ext cx="9144178" cy="13810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itle 1"/>
          <p:cNvSpPr>
            <a:spLocks noGrp="1"/>
          </p:cNvSpPr>
          <p:nvPr>
            <p:ph type="title"/>
          </p:nvPr>
        </p:nvSpPr>
        <p:spPr>
          <a:xfrm>
            <a:off x="370400" y="347638"/>
            <a:ext cx="8666095" cy="685800"/>
          </a:xfrm>
        </p:spPr>
        <p:txBody>
          <a:bodyPr>
            <a:noAutofit/>
          </a:bodyPr>
          <a:lstStyle/>
          <a:p>
            <a:pPr algn="r"/>
            <a:r>
              <a:rPr lang="en-CA" sz="4400" b="1" spc="50" dirty="0" smtClean="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rPr>
              <a:t>Program specifics:</a:t>
            </a:r>
            <a:br>
              <a:rPr lang="en-CA" sz="4400" b="1" spc="50" dirty="0" smtClean="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rPr>
            </a:br>
            <a:r>
              <a:rPr lang="en-CA" sz="4400" b="1" spc="50" dirty="0" smtClean="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rPr>
              <a:t>Environmental Damages Fund</a:t>
            </a:r>
            <a:endParaRPr lang="en-CA" sz="4400" b="1" spc="50" dirty="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endParaRPr>
          </a:p>
        </p:txBody>
      </p:sp>
      <p:sp>
        <p:nvSpPr>
          <p:cNvPr id="3" name="Content Placeholder 2"/>
          <p:cNvSpPr>
            <a:spLocks noGrp="1"/>
          </p:cNvSpPr>
          <p:nvPr>
            <p:ph idx="1"/>
          </p:nvPr>
        </p:nvSpPr>
        <p:spPr/>
        <p:txBody>
          <a:bodyPr>
            <a:normAutofit/>
          </a:bodyPr>
          <a:lstStyle/>
          <a:p>
            <a:pPr marL="0" indent="0">
              <a:buNone/>
            </a:pPr>
            <a:r>
              <a:rPr lang="en-CA" sz="2400" dirty="0" smtClean="0"/>
              <a:t>Provides court-ordered damages from environmental infractions to fund restoration </a:t>
            </a:r>
            <a:r>
              <a:rPr lang="en-CA" sz="2400" dirty="0" smtClean="0"/>
              <a:t>work. Aim </a:t>
            </a:r>
            <a:r>
              <a:rPr lang="en-CA" sz="2400" dirty="0" smtClean="0"/>
              <a:t>is to improve or restore the same type of habitat that was damaged, preferably where the damage occurred or nearby.</a:t>
            </a:r>
          </a:p>
          <a:p>
            <a:pPr marL="0" indent="0">
              <a:buNone/>
            </a:pPr>
            <a:r>
              <a:rPr lang="en-CA" sz="2400" dirty="0" smtClean="0"/>
              <a:t>Requirements vary depending on the specific </a:t>
            </a:r>
            <a:r>
              <a:rPr lang="en-CA" sz="2400" dirty="0" smtClean="0"/>
              <a:t>award.</a:t>
            </a:r>
          </a:p>
          <a:p>
            <a:pPr marL="452438" indent="0">
              <a:buNone/>
            </a:pPr>
            <a:r>
              <a:rPr lang="en-CA" sz="2400" b="1" dirty="0" smtClean="0"/>
              <a:t>Match</a:t>
            </a:r>
            <a:r>
              <a:rPr lang="en-CA" sz="2400" b="1" dirty="0" smtClean="0"/>
              <a:t>: </a:t>
            </a:r>
            <a:r>
              <a:rPr lang="en-CA" sz="2400" dirty="0" smtClean="0"/>
              <a:t>None!</a:t>
            </a:r>
            <a:endParaRPr lang="en-CA" sz="2400" dirty="0"/>
          </a:p>
          <a:p>
            <a:pPr marL="454025" lvl="1" indent="0">
              <a:buNone/>
            </a:pPr>
            <a:r>
              <a:rPr lang="en-CA" sz="2400" b="1" dirty="0" smtClean="0"/>
              <a:t>Application due: </a:t>
            </a:r>
            <a:r>
              <a:rPr lang="en-CA" sz="2400" dirty="0" smtClean="0"/>
              <a:t>Variable; 3 </a:t>
            </a:r>
            <a:r>
              <a:rPr lang="en-CA" sz="2400" dirty="0"/>
              <a:t>or 4 </a:t>
            </a:r>
            <a:r>
              <a:rPr lang="en-CA" sz="2400" dirty="0" smtClean="0"/>
              <a:t>rounds </a:t>
            </a:r>
            <a:r>
              <a:rPr lang="en-CA" sz="2400" dirty="0"/>
              <a:t>per </a:t>
            </a:r>
            <a:r>
              <a:rPr lang="en-CA" sz="2400" dirty="0" smtClean="0"/>
              <a:t>year</a:t>
            </a:r>
          </a:p>
          <a:p>
            <a:pPr marL="989013" lvl="1" indent="-534988">
              <a:buNone/>
            </a:pPr>
            <a:r>
              <a:rPr lang="en-CA" sz="2400" b="1" dirty="0" smtClean="0"/>
              <a:t>Range: </a:t>
            </a:r>
            <a:r>
              <a:rPr lang="en-CA" sz="2400" dirty="0" smtClean="0"/>
              <a:t>Variable</a:t>
            </a:r>
            <a:r>
              <a:rPr lang="en-CA" sz="2400" dirty="0"/>
              <a:t>, depends on specifics of the court </a:t>
            </a:r>
            <a:r>
              <a:rPr lang="en-CA" sz="2400" dirty="0" smtClean="0"/>
              <a:t>award ($10,000 to $100,000+)</a:t>
            </a:r>
            <a:endParaRPr lang="en-CA" sz="2400" dirty="0"/>
          </a:p>
          <a:p>
            <a:pPr marL="457200" lvl="4" indent="0">
              <a:buNone/>
            </a:pPr>
            <a:r>
              <a:rPr lang="en-CA" altLang="en-US" sz="2400" b="1" dirty="0" smtClean="0"/>
              <a:t>Duration: </a:t>
            </a:r>
            <a:r>
              <a:rPr lang="en-CA" altLang="en-US" sz="2400" dirty="0" smtClean="0"/>
              <a:t>1 </a:t>
            </a:r>
            <a:r>
              <a:rPr lang="en-CA" altLang="en-US" sz="2400" dirty="0"/>
              <a:t>to 3 </a:t>
            </a:r>
            <a:r>
              <a:rPr lang="en-CA" altLang="en-US" sz="2400" dirty="0" smtClean="0"/>
              <a:t>years</a:t>
            </a:r>
            <a:endParaRPr lang="en-CA" altLang="en-US" sz="2400" dirty="0"/>
          </a:p>
          <a:p>
            <a:pPr marL="0" indent="0">
              <a:buNone/>
            </a:pPr>
            <a:endParaRPr lang="en-CA" sz="1800" dirty="0" smtClean="0"/>
          </a:p>
        </p:txBody>
      </p:sp>
      <p:pic>
        <p:nvPicPr>
          <p:cNvPr id="8" name="Picture 2" descr="C:\Users\whitehornei\Desktop\Grass.PNG"/>
          <p:cNvPicPr>
            <a:picLocks noChangeAspect="1" noChangeArrowheads="1"/>
          </p:cNvPicPr>
          <p:nvPr/>
        </p:nvPicPr>
        <p:blipFill rotWithShape="1">
          <a:blip r:embed="rId4">
            <a:extLst>
              <a:ext uri="{28A0092B-C50C-407E-A947-70E740481C1C}">
                <a14:useLocalDpi xmlns:a14="http://schemas.microsoft.com/office/drawing/2010/main" val="0"/>
              </a:ext>
            </a:extLst>
          </a:blip>
          <a:srcRect l="875"/>
          <a:stretch/>
        </p:blipFill>
        <p:spPr bwMode="auto">
          <a:xfrm>
            <a:off x="0" y="6004891"/>
            <a:ext cx="9144000" cy="8531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221906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OM1016_corp_banner__0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8" y="0"/>
            <a:ext cx="9144178" cy="13810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itle 1"/>
          <p:cNvSpPr>
            <a:spLocks noGrp="1"/>
          </p:cNvSpPr>
          <p:nvPr>
            <p:ph type="title"/>
          </p:nvPr>
        </p:nvSpPr>
        <p:spPr>
          <a:xfrm>
            <a:off x="370400" y="347638"/>
            <a:ext cx="8666095" cy="685800"/>
          </a:xfrm>
        </p:spPr>
        <p:txBody>
          <a:bodyPr>
            <a:noAutofit/>
          </a:bodyPr>
          <a:lstStyle/>
          <a:p>
            <a:pPr algn="r"/>
            <a:r>
              <a:rPr lang="en-CA" b="1" spc="50" dirty="0" smtClean="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rPr>
              <a:t>Contacts and Further Information</a:t>
            </a:r>
            <a:endParaRPr lang="en-CA" sz="4400" b="1" spc="50" dirty="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endParaRPr>
          </a:p>
        </p:txBody>
      </p:sp>
      <p:pic>
        <p:nvPicPr>
          <p:cNvPr id="7" name="Picture 2" descr="C:\Users\whitehornei\Desktop\Grass.PNG"/>
          <p:cNvPicPr>
            <a:picLocks noChangeAspect="1" noChangeArrowheads="1"/>
          </p:cNvPicPr>
          <p:nvPr/>
        </p:nvPicPr>
        <p:blipFill rotWithShape="1">
          <a:blip r:embed="rId4">
            <a:extLst>
              <a:ext uri="{28A0092B-C50C-407E-A947-70E740481C1C}">
                <a14:useLocalDpi xmlns:a14="http://schemas.microsoft.com/office/drawing/2010/main" val="0"/>
              </a:ext>
            </a:extLst>
          </a:blip>
          <a:srcRect l="875"/>
          <a:stretch/>
        </p:blipFill>
        <p:spPr bwMode="auto">
          <a:xfrm>
            <a:off x="0" y="6004891"/>
            <a:ext cx="9144000" cy="85310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467455" y="2012940"/>
            <a:ext cx="8208912" cy="1200329"/>
          </a:xfrm>
          <a:prstGeom prst="rect">
            <a:avLst/>
          </a:prstGeom>
          <a:noFill/>
        </p:spPr>
        <p:txBody>
          <a:bodyPr wrap="square" rtlCol="0">
            <a:spAutoFit/>
          </a:bodyPr>
          <a:lstStyle/>
          <a:p>
            <a:r>
              <a:rPr lang="en-CA" dirty="0" smtClean="0"/>
              <a:t>For information on Environment Canada’s funding programs:</a:t>
            </a:r>
          </a:p>
          <a:p>
            <a:r>
              <a:rPr lang="en-CA" dirty="0">
                <a:hlinkClick r:id="rId5"/>
              </a:rPr>
              <a:t>https://</a:t>
            </a:r>
            <a:r>
              <a:rPr lang="en-CA" dirty="0" smtClean="0">
                <a:hlinkClick r:id="rId5"/>
              </a:rPr>
              <a:t>www.ec.gc.ca/financement-funding/default.asp?lang=En&amp;n=923047A0-1</a:t>
            </a:r>
            <a:endParaRPr lang="en-CA" dirty="0" smtClean="0"/>
          </a:p>
          <a:p>
            <a:endParaRPr lang="en-CA" dirty="0"/>
          </a:p>
          <a:p>
            <a:r>
              <a:rPr lang="en-CA" dirty="0" smtClean="0"/>
              <a:t>To learn more, or if you are interested in applying, please contact:</a:t>
            </a:r>
            <a:endParaRPr lang="en-CA" dirty="0"/>
          </a:p>
        </p:txBody>
      </p:sp>
      <p:sp>
        <p:nvSpPr>
          <p:cNvPr id="8" name="Content Placeholder 2"/>
          <p:cNvSpPr>
            <a:spLocks noGrp="1"/>
          </p:cNvSpPr>
          <p:nvPr>
            <p:ph idx="1"/>
          </p:nvPr>
        </p:nvSpPr>
        <p:spPr>
          <a:xfrm>
            <a:off x="446856" y="3645024"/>
            <a:ext cx="8229600" cy="1728192"/>
          </a:xfrm>
        </p:spPr>
        <p:txBody>
          <a:bodyPr numCol="3">
            <a:normAutofit/>
          </a:bodyPr>
          <a:lstStyle/>
          <a:p>
            <a:pPr marL="0" indent="0" algn="l">
              <a:buNone/>
            </a:pPr>
            <a:r>
              <a:rPr lang="en-CA" sz="1600" b="1" dirty="0">
                <a:solidFill>
                  <a:schemeClr val="tx1"/>
                </a:solidFill>
              </a:rPr>
              <a:t>Kate Shapiro</a:t>
            </a:r>
          </a:p>
          <a:p>
            <a:pPr marL="0" indent="0" algn="l">
              <a:buNone/>
            </a:pPr>
            <a:r>
              <a:rPr lang="en-US" sz="1400" b="1" dirty="0">
                <a:solidFill>
                  <a:schemeClr val="tx1"/>
                </a:solidFill>
              </a:rPr>
              <a:t>Aboriginal Liaison Biologist</a:t>
            </a:r>
            <a:endParaRPr lang="en-CA" sz="1400" b="1" dirty="0">
              <a:solidFill>
                <a:schemeClr val="tx1"/>
              </a:solidFill>
            </a:endParaRPr>
          </a:p>
          <a:p>
            <a:pPr marL="0" indent="0" algn="l">
              <a:buNone/>
            </a:pPr>
            <a:r>
              <a:rPr lang="en-CA" sz="1400" b="1" dirty="0">
                <a:solidFill>
                  <a:schemeClr val="tx1"/>
                </a:solidFill>
              </a:rPr>
              <a:t>604-350-1952 (Tues &amp; Weds</a:t>
            </a:r>
            <a:r>
              <a:rPr lang="en-CA" sz="1400" b="1" dirty="0" smtClean="0">
                <a:solidFill>
                  <a:schemeClr val="tx1"/>
                </a:solidFill>
              </a:rPr>
              <a:t>);</a:t>
            </a:r>
          </a:p>
          <a:p>
            <a:pPr marL="0" indent="0" algn="l">
              <a:buNone/>
            </a:pPr>
            <a:r>
              <a:rPr lang="en-CA" sz="1400" b="1" dirty="0" smtClean="0">
                <a:solidFill>
                  <a:schemeClr val="tx1"/>
                </a:solidFill>
              </a:rPr>
              <a:t>604-664-9044 </a:t>
            </a:r>
            <a:r>
              <a:rPr lang="en-CA" sz="1400" b="1" dirty="0">
                <a:solidFill>
                  <a:schemeClr val="tx1"/>
                </a:solidFill>
              </a:rPr>
              <a:t>(Mon &amp; Thurs)</a:t>
            </a:r>
          </a:p>
          <a:p>
            <a:pPr marL="0" indent="0" algn="l">
              <a:buNone/>
            </a:pPr>
            <a:r>
              <a:rPr lang="en-CA" sz="1400" b="1" dirty="0" smtClean="0">
                <a:solidFill>
                  <a:srgbClr val="0070C0"/>
                </a:solidFill>
              </a:rPr>
              <a:t>Kate.Shapiro@canada.ca</a:t>
            </a:r>
          </a:p>
          <a:p>
            <a:pPr marL="0" indent="0" algn="l">
              <a:buNone/>
            </a:pPr>
            <a:endParaRPr lang="en-CA" sz="1400" b="1" dirty="0"/>
          </a:p>
          <a:p>
            <a:pPr marL="0" indent="0" algn="l">
              <a:buNone/>
            </a:pPr>
            <a:r>
              <a:rPr lang="en-CA" sz="1600" b="1" dirty="0" smtClean="0">
                <a:solidFill>
                  <a:schemeClr val="tx1"/>
                </a:solidFill>
              </a:rPr>
              <a:t>Ivy Whitehorne</a:t>
            </a:r>
          </a:p>
          <a:p>
            <a:pPr marL="0" indent="0" algn="l">
              <a:buNone/>
            </a:pPr>
            <a:r>
              <a:rPr lang="en-CA" sz="1400" b="1" dirty="0" smtClean="0">
                <a:solidFill>
                  <a:schemeClr val="tx1"/>
                </a:solidFill>
              </a:rPr>
              <a:t>National Wetland Conservation Fund Coordinator</a:t>
            </a:r>
          </a:p>
          <a:p>
            <a:pPr marL="0" indent="0" algn="l">
              <a:buNone/>
            </a:pPr>
            <a:r>
              <a:rPr lang="en-CA" sz="1400" b="1" dirty="0" smtClean="0">
                <a:solidFill>
                  <a:schemeClr val="tx1"/>
                </a:solidFill>
              </a:rPr>
              <a:t>604-350-1939</a:t>
            </a:r>
          </a:p>
          <a:p>
            <a:pPr marL="0" indent="0" algn="l">
              <a:buNone/>
            </a:pPr>
            <a:r>
              <a:rPr lang="en-CA" sz="1400" b="1" dirty="0" smtClean="0">
                <a:solidFill>
                  <a:srgbClr val="0070C0"/>
                </a:solidFill>
              </a:rPr>
              <a:t>Ivy.Whitehorne@canada.ca</a:t>
            </a:r>
          </a:p>
          <a:p>
            <a:pPr marL="0" indent="0" algn="l">
              <a:buNone/>
            </a:pPr>
            <a:endParaRPr lang="en-CA" sz="1400" b="1" dirty="0"/>
          </a:p>
          <a:p>
            <a:pPr marL="0" indent="0" algn="l">
              <a:buNone/>
            </a:pPr>
            <a:r>
              <a:rPr lang="en-CA" sz="1400" b="1" dirty="0" smtClean="0"/>
              <a:t>Megan Harrison</a:t>
            </a:r>
          </a:p>
          <a:p>
            <a:pPr marL="0" indent="0" algn="l">
              <a:buNone/>
            </a:pPr>
            <a:r>
              <a:rPr lang="en-CA" sz="1400" b="1" dirty="0" smtClean="0"/>
              <a:t>Habitat Stewardship Program Coordinator</a:t>
            </a:r>
          </a:p>
          <a:p>
            <a:pPr marL="0" indent="0" algn="l">
              <a:buNone/>
            </a:pPr>
            <a:r>
              <a:rPr lang="en-CA" sz="1400" b="1" dirty="0" smtClean="0"/>
              <a:t>604-350-1989</a:t>
            </a:r>
          </a:p>
          <a:p>
            <a:pPr marL="0" indent="0" algn="l">
              <a:buNone/>
            </a:pPr>
            <a:r>
              <a:rPr lang="en-CA" sz="1400" b="1" dirty="0" smtClean="0">
                <a:solidFill>
                  <a:srgbClr val="0070C0"/>
                </a:solidFill>
              </a:rPr>
              <a:t>Megan.Harrison@canada.ca</a:t>
            </a:r>
            <a:endParaRPr lang="en-US" sz="2000" b="1" dirty="0">
              <a:solidFill>
                <a:srgbClr val="0070C0"/>
              </a:solidFill>
            </a:endParaRPr>
          </a:p>
        </p:txBody>
      </p:sp>
    </p:spTree>
    <p:extLst>
      <p:ext uri="{BB962C8B-B14F-4D97-AF65-F5344CB8AC3E}">
        <p14:creationId xmlns:p14="http://schemas.microsoft.com/office/powerpoint/2010/main" val="173076565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CA" dirty="0"/>
          </a:p>
        </p:txBody>
      </p:sp>
      <p:sp>
        <p:nvSpPr>
          <p:cNvPr id="3" name="Content Placeholder 2"/>
          <p:cNvSpPr>
            <a:spLocks noGrp="1"/>
          </p:cNvSpPr>
          <p:nvPr>
            <p:ph idx="1"/>
          </p:nvPr>
        </p:nvSpPr>
        <p:spPr/>
        <p:txBody>
          <a:bodyPr/>
          <a:lstStyle/>
          <a:p>
            <a:endParaRPr lang="en-CA" dirty="0"/>
          </a:p>
        </p:txBody>
      </p:sp>
      <p:pic>
        <p:nvPicPr>
          <p:cNvPr id="4" name="Content Placeholder 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5880" y="-23520"/>
            <a:ext cx="9159880" cy="7063818"/>
          </a:xfrm>
          <a:prstGeom prst="rect">
            <a:avLst/>
          </a:prstGeom>
        </p:spPr>
      </p:pic>
    </p:spTree>
    <p:extLst>
      <p:ext uri="{BB962C8B-B14F-4D97-AF65-F5344CB8AC3E}">
        <p14:creationId xmlns:p14="http://schemas.microsoft.com/office/powerpoint/2010/main" val="265023902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OM1016_corp_banner__0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8" y="0"/>
            <a:ext cx="9144178" cy="13810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370400" y="347638"/>
            <a:ext cx="8666095" cy="685800"/>
          </a:xfrm>
        </p:spPr>
        <p:txBody>
          <a:bodyPr>
            <a:noAutofit/>
          </a:bodyPr>
          <a:lstStyle/>
          <a:p>
            <a:pPr algn="r"/>
            <a:r>
              <a:rPr lang="en-CA" sz="4400" b="1" spc="50" dirty="0" smtClean="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rPr>
              <a:t>Who are we?</a:t>
            </a:r>
            <a:endParaRPr lang="en-CA" sz="4400" b="1" spc="50" dirty="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endParaRPr>
          </a:p>
        </p:txBody>
      </p:sp>
      <p:sp>
        <p:nvSpPr>
          <p:cNvPr id="3" name="Content Placeholder 2"/>
          <p:cNvSpPr>
            <a:spLocks noGrp="1"/>
          </p:cNvSpPr>
          <p:nvPr>
            <p:ph idx="1"/>
          </p:nvPr>
        </p:nvSpPr>
        <p:spPr/>
        <p:txBody>
          <a:bodyPr>
            <a:normAutofit/>
          </a:bodyPr>
          <a:lstStyle/>
          <a:p>
            <a:pPr marL="0" lvl="1" indent="0">
              <a:buSzPct val="120000"/>
              <a:buNone/>
            </a:pPr>
            <a:r>
              <a:rPr lang="en-CA" altLang="en-US" sz="2400" dirty="0"/>
              <a:t>Environment </a:t>
            </a:r>
            <a:r>
              <a:rPr lang="en-CA" altLang="en-US" sz="2400" dirty="0" smtClean="0"/>
              <a:t>and Climate Change Canada (ECCC)’s mandate:</a:t>
            </a:r>
          </a:p>
          <a:p>
            <a:pPr marL="342900" lvl="1" indent="-342900">
              <a:buSzPct val="120000"/>
              <a:buFont typeface="Arial" panose="020B0604020202020204" pitchFamily="34" charset="0"/>
              <a:buChar char="•"/>
            </a:pPr>
            <a:r>
              <a:rPr lang="en-CA" altLang="en-US" sz="2400" dirty="0" smtClean="0"/>
              <a:t>protect and conserve the environment</a:t>
            </a:r>
          </a:p>
          <a:p>
            <a:pPr marL="342900" lvl="1" indent="-342900">
              <a:buSzPct val="120000"/>
              <a:buFont typeface="Arial" panose="020B0604020202020204" pitchFamily="34" charset="0"/>
              <a:buChar char="•"/>
            </a:pPr>
            <a:r>
              <a:rPr lang="en-CA" altLang="en-US" sz="2400" dirty="0" smtClean="0"/>
              <a:t>specific legislation and policies:</a:t>
            </a:r>
          </a:p>
          <a:p>
            <a:pPr marL="742950" lvl="2" indent="-342900">
              <a:buSzPct val="120000"/>
              <a:buFont typeface="Wingdings" panose="05000000000000000000" pitchFamily="2" charset="2"/>
              <a:buChar char="§"/>
            </a:pPr>
            <a:r>
              <a:rPr lang="en-CA" altLang="en-US" sz="2000" dirty="0" smtClean="0"/>
              <a:t>Species at Risk</a:t>
            </a:r>
          </a:p>
          <a:p>
            <a:pPr marL="742950" lvl="2" indent="-342900">
              <a:buSzPct val="120000"/>
              <a:buFont typeface="Wingdings" panose="05000000000000000000" pitchFamily="2" charset="2"/>
              <a:buChar char="§"/>
            </a:pPr>
            <a:r>
              <a:rPr lang="en-CA" altLang="en-US" sz="2000" dirty="0" smtClean="0"/>
              <a:t>Migratory </a:t>
            </a:r>
            <a:r>
              <a:rPr lang="en-CA" altLang="en-US" sz="2000" dirty="0" smtClean="0"/>
              <a:t>birds</a:t>
            </a:r>
          </a:p>
          <a:p>
            <a:pPr marL="742950" lvl="2" indent="-342900">
              <a:buSzPct val="120000"/>
              <a:buFont typeface="Wingdings" panose="05000000000000000000" pitchFamily="2" charset="2"/>
              <a:buChar char="§"/>
            </a:pPr>
            <a:r>
              <a:rPr lang="en-CA" altLang="en-US" sz="2000" dirty="0" smtClean="0"/>
              <a:t>Wetlands, </a:t>
            </a:r>
            <a:r>
              <a:rPr lang="en-CA" altLang="en-US" sz="2000" dirty="0" smtClean="0"/>
              <a:t>etc</a:t>
            </a:r>
            <a:r>
              <a:rPr lang="en-CA" altLang="en-US" sz="2000" dirty="0" smtClean="0"/>
              <a:t>…</a:t>
            </a:r>
            <a:endParaRPr lang="en-CA" altLang="en-US" sz="2000" dirty="0" smtClean="0"/>
          </a:p>
          <a:p>
            <a:pPr marL="0" lvl="1" indent="0">
              <a:buSzPct val="120000"/>
              <a:buNone/>
            </a:pPr>
            <a:endParaRPr lang="en-CA" altLang="en-US" sz="2400" dirty="0" smtClean="0"/>
          </a:p>
          <a:p>
            <a:pPr marL="0" lvl="1" indent="0">
              <a:buSzPct val="120000"/>
              <a:buNone/>
            </a:pPr>
            <a:r>
              <a:rPr lang="en-CA" altLang="en-US" sz="2400" dirty="0" smtClean="0"/>
              <a:t>ECCC has a number of different programs that provide funding to projects that support these needs</a:t>
            </a:r>
          </a:p>
        </p:txBody>
      </p:sp>
      <p:pic>
        <p:nvPicPr>
          <p:cNvPr id="1026" name="Picture 2" descr="C:\Users\whitehornei\Desktop\Grass.PNG"/>
          <p:cNvPicPr>
            <a:picLocks noChangeAspect="1" noChangeArrowheads="1"/>
          </p:cNvPicPr>
          <p:nvPr/>
        </p:nvPicPr>
        <p:blipFill rotWithShape="1">
          <a:blip r:embed="rId4">
            <a:extLst>
              <a:ext uri="{28A0092B-C50C-407E-A947-70E740481C1C}">
                <a14:useLocalDpi xmlns:a14="http://schemas.microsoft.com/office/drawing/2010/main" val="0"/>
              </a:ext>
            </a:extLst>
          </a:blip>
          <a:srcRect l="875"/>
          <a:stretch/>
        </p:blipFill>
        <p:spPr bwMode="auto">
          <a:xfrm>
            <a:off x="0" y="6004891"/>
            <a:ext cx="9144000" cy="8531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336858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22318" y="0"/>
            <a:ext cx="5299364" cy="6858000"/>
          </a:xfrm>
          <a:prstGeom prst="rect">
            <a:avLst/>
          </a:prstGeom>
        </p:spPr>
      </p:pic>
    </p:spTree>
    <p:extLst>
      <p:ext uri="{BB962C8B-B14F-4D97-AF65-F5344CB8AC3E}">
        <p14:creationId xmlns:p14="http://schemas.microsoft.com/office/powerpoint/2010/main" val="307905816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OM1016_corp_banner__0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8" y="0"/>
            <a:ext cx="9144178" cy="13810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itle 1"/>
          <p:cNvSpPr>
            <a:spLocks noGrp="1"/>
          </p:cNvSpPr>
          <p:nvPr>
            <p:ph type="title"/>
          </p:nvPr>
        </p:nvSpPr>
        <p:spPr>
          <a:xfrm>
            <a:off x="370400" y="347638"/>
            <a:ext cx="8666095" cy="685800"/>
          </a:xfrm>
        </p:spPr>
        <p:txBody>
          <a:bodyPr>
            <a:noAutofit/>
          </a:bodyPr>
          <a:lstStyle/>
          <a:p>
            <a:pPr algn="r"/>
            <a:r>
              <a:rPr lang="en-CA" sz="4400" b="1" spc="50" dirty="0" smtClean="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rPr>
              <a:t>What do these</a:t>
            </a:r>
            <a:br>
              <a:rPr lang="en-CA" sz="4400" b="1" spc="50" dirty="0" smtClean="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rPr>
            </a:br>
            <a:r>
              <a:rPr lang="en-CA" sz="4400" b="1" spc="50" dirty="0" smtClean="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rPr>
              <a:t>programs do?</a:t>
            </a:r>
            <a:endParaRPr lang="en-CA" sz="4400" b="1" spc="50" dirty="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endParaRPr>
          </a:p>
        </p:txBody>
      </p:sp>
      <p:sp>
        <p:nvSpPr>
          <p:cNvPr id="3" name="Content Placeholder 2"/>
          <p:cNvSpPr>
            <a:spLocks noGrp="1"/>
          </p:cNvSpPr>
          <p:nvPr>
            <p:ph idx="1"/>
          </p:nvPr>
        </p:nvSpPr>
        <p:spPr/>
        <p:txBody>
          <a:bodyPr>
            <a:normAutofit/>
          </a:bodyPr>
          <a:lstStyle/>
          <a:p>
            <a:pPr marL="0" lvl="1" indent="0">
              <a:buSzPct val="120000"/>
              <a:buNone/>
            </a:pPr>
            <a:r>
              <a:rPr lang="en-CA" altLang="en-US" sz="2400" dirty="0" smtClean="0"/>
              <a:t>ECCC’s programs focus </a:t>
            </a:r>
            <a:r>
              <a:rPr lang="en-CA" altLang="en-US" sz="2400" dirty="0"/>
              <a:t>on conservation of wildlife and habitat</a:t>
            </a:r>
          </a:p>
          <a:p>
            <a:pPr marL="717550" lvl="2" indent="-342900">
              <a:buSzPct val="120000"/>
              <a:buFont typeface="Arial" charset="0"/>
              <a:buChar char="•"/>
            </a:pPr>
            <a:r>
              <a:rPr lang="en-CA" altLang="en-US" sz="2000" dirty="0" smtClean="0"/>
              <a:t>Promoting </a:t>
            </a:r>
            <a:r>
              <a:rPr lang="en-CA" altLang="en-US" sz="2000" dirty="0"/>
              <a:t>clean air, clean water, </a:t>
            </a:r>
            <a:r>
              <a:rPr lang="en-CA" altLang="en-US" sz="2000" dirty="0" smtClean="0"/>
              <a:t>and nature in communities</a:t>
            </a:r>
          </a:p>
          <a:p>
            <a:pPr marL="717550" lvl="2" indent="-342900">
              <a:buSzPct val="120000"/>
              <a:buFont typeface="Arial" charset="0"/>
              <a:buChar char="•"/>
            </a:pPr>
            <a:r>
              <a:rPr lang="en-CA" altLang="en-US" sz="2000" dirty="0" smtClean="0"/>
              <a:t>Supporting </a:t>
            </a:r>
            <a:r>
              <a:rPr lang="en-CA" altLang="en-US" sz="2000" dirty="0"/>
              <a:t>recovery of </a:t>
            </a:r>
            <a:r>
              <a:rPr lang="en-CA" altLang="en-US" sz="2000" dirty="0" smtClean="0"/>
              <a:t>Species </a:t>
            </a:r>
            <a:r>
              <a:rPr lang="en-CA" altLang="en-US" sz="2000" dirty="0"/>
              <a:t>at </a:t>
            </a:r>
            <a:r>
              <a:rPr lang="en-CA" altLang="en-US" sz="2000" dirty="0" smtClean="0"/>
              <a:t>Risk (species listed under the Species at Risk Act)</a:t>
            </a:r>
            <a:endParaRPr lang="en-CA" altLang="en-US" sz="2000" dirty="0"/>
          </a:p>
          <a:p>
            <a:pPr marL="717550" lvl="2" indent="-342900">
              <a:buSzPct val="120000"/>
              <a:buFont typeface="Arial" charset="0"/>
              <a:buChar char="•"/>
            </a:pPr>
            <a:r>
              <a:rPr lang="en-CA" altLang="en-US" sz="2000" dirty="0"/>
              <a:t>Preventing species </a:t>
            </a:r>
            <a:r>
              <a:rPr lang="en-CA" altLang="en-US" sz="2000" dirty="0" smtClean="0"/>
              <a:t>of conservation concern from </a:t>
            </a:r>
            <a:r>
              <a:rPr lang="en-CA" altLang="en-US" sz="2000" dirty="0"/>
              <a:t>becoming at </a:t>
            </a:r>
            <a:r>
              <a:rPr lang="en-CA" altLang="en-US" sz="2000" dirty="0" smtClean="0"/>
              <a:t>risk</a:t>
            </a:r>
          </a:p>
          <a:p>
            <a:pPr marL="717550" lvl="2" indent="-342900">
              <a:buSzPct val="120000"/>
              <a:buFont typeface="Arial" charset="0"/>
              <a:buChar char="•"/>
            </a:pPr>
            <a:r>
              <a:rPr lang="en-CA" altLang="en-US" sz="2000" dirty="0" smtClean="0"/>
              <a:t>Restoration </a:t>
            </a:r>
            <a:r>
              <a:rPr lang="en-CA" altLang="en-US" sz="2000" dirty="0"/>
              <a:t>or enhancement of </a:t>
            </a:r>
            <a:r>
              <a:rPr lang="en-CA" altLang="en-US" sz="2000" dirty="0" smtClean="0"/>
              <a:t>habitat (wetlands)</a:t>
            </a:r>
          </a:p>
          <a:p>
            <a:pPr marL="374650" lvl="2" indent="0">
              <a:buSzPct val="120000"/>
              <a:buNone/>
            </a:pPr>
            <a:endParaRPr lang="en-CA" altLang="en-US" sz="2000" dirty="0" smtClean="0"/>
          </a:p>
          <a:p>
            <a:pPr marL="0" lvl="2" indent="0">
              <a:buSzPct val="120000"/>
              <a:buNone/>
            </a:pPr>
            <a:r>
              <a:rPr lang="en-CA" altLang="en-US" dirty="0" smtClean="0"/>
              <a:t>Typical activities:</a:t>
            </a:r>
          </a:p>
          <a:p>
            <a:pPr marL="717550" lvl="2" indent="-342900">
              <a:buSzPct val="120000"/>
              <a:buFont typeface="Arial" charset="0"/>
              <a:buChar char="•"/>
            </a:pPr>
            <a:r>
              <a:rPr lang="en-CA" altLang="en-US" sz="2000" dirty="0" smtClean="0"/>
              <a:t>Restoring habitat</a:t>
            </a:r>
          </a:p>
          <a:p>
            <a:pPr marL="717550" lvl="2" indent="-342900">
              <a:buSzPct val="120000"/>
              <a:buFont typeface="Arial" charset="0"/>
              <a:buChar char="•"/>
            </a:pPr>
            <a:r>
              <a:rPr lang="en-CA" altLang="en-US" sz="2000" dirty="0" smtClean="0"/>
              <a:t>Improving habitat</a:t>
            </a:r>
          </a:p>
          <a:p>
            <a:pPr marL="717550" lvl="2" indent="-342900">
              <a:buSzPct val="120000"/>
              <a:buFont typeface="Arial" charset="0"/>
              <a:buChar char="•"/>
            </a:pPr>
            <a:r>
              <a:rPr lang="en-CA" altLang="en-US" sz="2000" dirty="0" smtClean="0"/>
              <a:t>Reducing or eliminating threats</a:t>
            </a:r>
            <a:endParaRPr lang="en-CA" altLang="en-US" sz="2000" dirty="0"/>
          </a:p>
        </p:txBody>
      </p:sp>
      <p:pic>
        <p:nvPicPr>
          <p:cNvPr id="9" name="Picture 2" descr="C:\Users\whitehornei\Desktop\Grass.PNG"/>
          <p:cNvPicPr>
            <a:picLocks noChangeAspect="1" noChangeArrowheads="1"/>
          </p:cNvPicPr>
          <p:nvPr/>
        </p:nvPicPr>
        <p:blipFill rotWithShape="1">
          <a:blip r:embed="rId4">
            <a:extLst>
              <a:ext uri="{28A0092B-C50C-407E-A947-70E740481C1C}">
                <a14:useLocalDpi xmlns:a14="http://schemas.microsoft.com/office/drawing/2010/main" val="0"/>
              </a:ext>
            </a:extLst>
          </a:blip>
          <a:srcRect l="875"/>
          <a:stretch/>
        </p:blipFill>
        <p:spPr bwMode="auto">
          <a:xfrm>
            <a:off x="0" y="6004891"/>
            <a:ext cx="9144000" cy="8531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525645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 descr="C:\Users\whitehornei\Desktop\Grass.PNG"/>
          <p:cNvPicPr>
            <a:picLocks noChangeAspect="1" noChangeArrowheads="1"/>
          </p:cNvPicPr>
          <p:nvPr/>
        </p:nvPicPr>
        <p:blipFill rotWithShape="1">
          <a:blip r:embed="rId3">
            <a:extLst>
              <a:ext uri="{28A0092B-C50C-407E-A947-70E740481C1C}">
                <a14:useLocalDpi xmlns:a14="http://schemas.microsoft.com/office/drawing/2010/main" val="0"/>
              </a:ext>
            </a:extLst>
          </a:blip>
          <a:srcRect l="875"/>
          <a:stretch/>
        </p:blipFill>
        <p:spPr bwMode="auto">
          <a:xfrm>
            <a:off x="0" y="6004891"/>
            <a:ext cx="9144000" cy="85310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COM1016_corp_banner__0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8" y="0"/>
            <a:ext cx="9144178" cy="13810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itle 1"/>
          <p:cNvSpPr txBox="1">
            <a:spLocks/>
          </p:cNvSpPr>
          <p:nvPr/>
        </p:nvSpPr>
        <p:spPr>
          <a:xfrm>
            <a:off x="3563888" y="116632"/>
            <a:ext cx="5467993" cy="1117848"/>
          </a:xfrm>
          <a:prstGeom prst="rect">
            <a:avLst/>
          </a:prstGeom>
        </p:spPr>
        <p:txBody>
          <a:bodyPr vert="horz" lIns="91440" tIns="45720" rIns="91440" bIns="45720" rtlCol="0" anchor="ctr" anchorCtr="0">
            <a:noAutofit/>
          </a:bodyPr>
          <a:lstStyle>
            <a:lvl1pPr algn="l" defTabSz="914400" rtl="0" eaLnBrk="1" latinLnBrk="0" hangingPunct="1">
              <a:spcBef>
                <a:spcPct val="0"/>
              </a:spcBef>
              <a:buNone/>
              <a:defRPr sz="3000" b="0" kern="1200">
                <a:solidFill>
                  <a:schemeClr val="tx1">
                    <a:lumMod val="85000"/>
                    <a:lumOff val="15000"/>
                  </a:schemeClr>
                </a:solidFill>
                <a:latin typeface="+mj-lt"/>
                <a:ea typeface="+mj-ea"/>
                <a:cs typeface="+mj-cs"/>
              </a:defRPr>
            </a:lvl1pPr>
          </a:lstStyle>
          <a:p>
            <a:pPr algn="r"/>
            <a:r>
              <a:rPr lang="en-CA" sz="4400" b="1" spc="50" dirty="0" smtClean="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rPr>
              <a:t>Criteria</a:t>
            </a:r>
            <a:endParaRPr lang="en-CA" sz="4400" b="1" spc="50" dirty="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endParaRPr>
          </a:p>
        </p:txBody>
      </p:sp>
      <p:sp>
        <p:nvSpPr>
          <p:cNvPr id="2" name="TextBox 1"/>
          <p:cNvSpPr txBox="1"/>
          <p:nvPr/>
        </p:nvSpPr>
        <p:spPr>
          <a:xfrm>
            <a:off x="251520" y="1628800"/>
            <a:ext cx="8496944" cy="4124206"/>
          </a:xfrm>
          <a:prstGeom prst="rect">
            <a:avLst/>
          </a:prstGeom>
          <a:noFill/>
        </p:spPr>
        <p:txBody>
          <a:bodyPr wrap="square" rtlCol="0">
            <a:spAutoFit/>
          </a:bodyPr>
          <a:lstStyle/>
          <a:p>
            <a:pPr marL="342900" lvl="1" indent="-342900">
              <a:spcAft>
                <a:spcPts val="600"/>
              </a:spcAft>
              <a:buSzPct val="120000"/>
              <a:buFont typeface="Arial" charset="0"/>
              <a:buChar char="•"/>
            </a:pPr>
            <a:r>
              <a:rPr lang="en-CA" altLang="en-US" sz="2000" dirty="0" smtClean="0"/>
              <a:t>Project-oriented, application-based, competitive</a:t>
            </a:r>
          </a:p>
          <a:p>
            <a:pPr marL="342900" lvl="1" indent="-342900">
              <a:spcAft>
                <a:spcPts val="600"/>
              </a:spcAft>
              <a:buSzPct val="120000"/>
              <a:buFont typeface="Arial" charset="0"/>
              <a:buChar char="•"/>
            </a:pPr>
            <a:r>
              <a:rPr lang="en-CA" altLang="en-US" sz="2000" dirty="0" smtClean="0"/>
              <a:t>All </a:t>
            </a:r>
            <a:r>
              <a:rPr lang="en-CA" altLang="en-US" sz="2000" dirty="0"/>
              <a:t>programs are </a:t>
            </a:r>
            <a:r>
              <a:rPr lang="en-CA" altLang="en-US" sz="2000" dirty="0" smtClean="0"/>
              <a:t>open </a:t>
            </a:r>
            <a:r>
              <a:rPr lang="en-CA" altLang="en-US" sz="2000" dirty="0"/>
              <a:t>to </a:t>
            </a:r>
            <a:r>
              <a:rPr lang="en-CA" altLang="en-US" sz="2000" dirty="0" smtClean="0"/>
              <a:t>indigenous communities </a:t>
            </a:r>
            <a:r>
              <a:rPr lang="en-CA" altLang="en-US" sz="2000" dirty="0"/>
              <a:t>and </a:t>
            </a:r>
            <a:r>
              <a:rPr lang="en-CA" altLang="en-US" sz="2000" dirty="0" smtClean="0"/>
              <a:t>organizations</a:t>
            </a:r>
            <a:endParaRPr lang="en-CA" altLang="en-US" sz="2000" baseline="30000" dirty="0" smtClean="0"/>
          </a:p>
          <a:p>
            <a:pPr marL="800100" lvl="2" indent="-342900">
              <a:spcAft>
                <a:spcPts val="600"/>
              </a:spcAft>
              <a:buSzPct val="120000"/>
              <a:buFont typeface="Arial" charset="0"/>
              <a:buChar char="•"/>
            </a:pPr>
            <a:r>
              <a:rPr lang="en-CA" altLang="en-US" dirty="0" smtClean="0"/>
              <a:t>AFSAR is </a:t>
            </a:r>
            <a:r>
              <a:rPr lang="en-CA" altLang="en-US" dirty="0"/>
              <a:t>aimed specifically to </a:t>
            </a:r>
            <a:r>
              <a:rPr lang="en-CA" altLang="en-US" dirty="0"/>
              <a:t>indigenous communities and organizations</a:t>
            </a:r>
            <a:endParaRPr lang="en-CA" altLang="en-US" dirty="0" smtClean="0"/>
          </a:p>
          <a:p>
            <a:pPr marL="342900" lvl="1" indent="-342900">
              <a:spcAft>
                <a:spcPts val="600"/>
              </a:spcAft>
              <a:buSzPct val="120000"/>
              <a:buFont typeface="Arial" charset="0"/>
              <a:buChar char="•"/>
            </a:pPr>
            <a:r>
              <a:rPr lang="en-CA" altLang="en-US" sz="2000" dirty="0" smtClean="0"/>
              <a:t>Various </a:t>
            </a:r>
            <a:r>
              <a:rPr lang="en-CA" altLang="en-US" sz="2000" dirty="0"/>
              <a:t>requirements for matching funds, depending on the program</a:t>
            </a:r>
          </a:p>
          <a:p>
            <a:pPr marL="742950" lvl="2" indent="-342900">
              <a:spcAft>
                <a:spcPts val="600"/>
              </a:spcAft>
              <a:buSzPct val="120000"/>
              <a:buFont typeface="Arial" charset="0"/>
              <a:buChar char="•"/>
            </a:pPr>
            <a:r>
              <a:rPr lang="en-CA" altLang="en-US" dirty="0"/>
              <a:t>From zero match to 1:1 matching </a:t>
            </a:r>
            <a:r>
              <a:rPr lang="en-CA" altLang="en-US" dirty="0" smtClean="0"/>
              <a:t>ratio; most programs require 1:1</a:t>
            </a:r>
          </a:p>
          <a:p>
            <a:pPr marL="742950" lvl="2" indent="-342900">
              <a:spcAft>
                <a:spcPts val="600"/>
              </a:spcAft>
              <a:buSzPct val="120000"/>
              <a:buFont typeface="Arial" charset="0"/>
              <a:buChar char="•"/>
            </a:pPr>
            <a:r>
              <a:rPr lang="en-CA" altLang="en-US" dirty="0" smtClean="0"/>
              <a:t>Match </a:t>
            </a:r>
            <a:r>
              <a:rPr lang="en-CA" altLang="en-US" dirty="0"/>
              <a:t>can be cash or in-kind</a:t>
            </a:r>
          </a:p>
          <a:p>
            <a:pPr marL="342900" lvl="1" indent="-342900">
              <a:spcAft>
                <a:spcPts val="600"/>
              </a:spcAft>
              <a:buSzPct val="120000"/>
              <a:buFont typeface="Arial" charset="0"/>
              <a:buChar char="•"/>
            </a:pPr>
            <a:r>
              <a:rPr lang="en-CA" altLang="en-US" sz="2000" dirty="0"/>
              <a:t>One round of applications per year in fall</a:t>
            </a:r>
          </a:p>
          <a:p>
            <a:pPr marL="342900" lvl="1" indent="-342900">
              <a:spcAft>
                <a:spcPts val="600"/>
              </a:spcAft>
              <a:buSzPct val="120000"/>
              <a:buFont typeface="Arial" charset="0"/>
              <a:buChar char="•"/>
            </a:pPr>
            <a:r>
              <a:rPr lang="en-CA" altLang="en-US" sz="2000" dirty="0" smtClean="0"/>
              <a:t>Typical project size: $10,000 </a:t>
            </a:r>
            <a:r>
              <a:rPr lang="en-CA" altLang="en-US" sz="2000" dirty="0"/>
              <a:t>- $</a:t>
            </a:r>
            <a:r>
              <a:rPr lang="en-CA" altLang="en-US" sz="2000" dirty="0" smtClean="0"/>
              <a:t>100,000/yr</a:t>
            </a:r>
            <a:endParaRPr lang="en-CA" altLang="en-US" sz="2000" dirty="0"/>
          </a:p>
          <a:p>
            <a:pPr marL="342900" lvl="1" indent="-342900">
              <a:spcAft>
                <a:spcPts val="600"/>
              </a:spcAft>
              <a:buSzPct val="120000"/>
              <a:buFont typeface="Arial" charset="0"/>
              <a:buChar char="•"/>
            </a:pPr>
            <a:r>
              <a:rPr lang="en-CA" altLang="en-US" sz="2000" dirty="0" smtClean="0"/>
              <a:t>Duration: 1 </a:t>
            </a:r>
            <a:r>
              <a:rPr lang="en-CA" altLang="en-US" sz="2000" dirty="0"/>
              <a:t>– 3 </a:t>
            </a:r>
            <a:r>
              <a:rPr lang="en-CA" altLang="en-US" sz="2000" dirty="0" smtClean="0"/>
              <a:t>years</a:t>
            </a:r>
            <a:endParaRPr lang="en-CA" altLang="en-US" sz="2000" dirty="0"/>
          </a:p>
          <a:p>
            <a:pPr marL="342900" lvl="1" indent="-342900">
              <a:spcAft>
                <a:spcPts val="600"/>
              </a:spcAft>
              <a:buSzPct val="120000"/>
              <a:buFont typeface="Arial" charset="0"/>
              <a:buChar char="•"/>
            </a:pPr>
            <a:r>
              <a:rPr lang="en-CA" altLang="en-US" sz="2000" dirty="0"/>
              <a:t>Most programs have priorities (specific areas or species, etc.)</a:t>
            </a:r>
          </a:p>
          <a:p>
            <a:pPr marL="457200" lvl="2">
              <a:buSzPct val="120000"/>
            </a:pPr>
            <a:endParaRPr lang="en-CA" altLang="en-US" dirty="0" smtClean="0"/>
          </a:p>
        </p:txBody>
      </p:sp>
    </p:spTree>
    <p:extLst>
      <p:ext uri="{BB962C8B-B14F-4D97-AF65-F5344CB8AC3E}">
        <p14:creationId xmlns:p14="http://schemas.microsoft.com/office/powerpoint/2010/main" val="154062898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OM1016_corp_banner__0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8" y="0"/>
            <a:ext cx="9144178" cy="13810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370400" y="347638"/>
            <a:ext cx="8666095" cy="685800"/>
          </a:xfrm>
        </p:spPr>
        <p:txBody>
          <a:bodyPr>
            <a:noAutofit/>
          </a:bodyPr>
          <a:lstStyle/>
          <a:p>
            <a:pPr algn="r"/>
            <a:r>
              <a:rPr lang="en-CA" sz="4400" b="1" spc="50" dirty="0" smtClean="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rPr>
              <a:t>Funding programs</a:t>
            </a:r>
            <a:endParaRPr lang="en-CA" sz="4400" b="1" spc="50" dirty="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endParaRPr>
          </a:p>
        </p:txBody>
      </p:sp>
      <p:sp>
        <p:nvSpPr>
          <p:cNvPr id="3" name="Content Placeholder 2"/>
          <p:cNvSpPr>
            <a:spLocks noGrp="1"/>
          </p:cNvSpPr>
          <p:nvPr>
            <p:ph idx="1"/>
          </p:nvPr>
        </p:nvSpPr>
        <p:spPr/>
        <p:txBody>
          <a:bodyPr>
            <a:normAutofit/>
          </a:bodyPr>
          <a:lstStyle/>
          <a:p>
            <a:pPr marL="0" lvl="1" indent="0">
              <a:buSzPct val="120000"/>
              <a:buNone/>
            </a:pPr>
            <a:r>
              <a:rPr lang="en-CA" altLang="en-US" sz="3200" u="sng" dirty="0" smtClean="0"/>
              <a:t>Five key funding programs</a:t>
            </a:r>
          </a:p>
          <a:p>
            <a:pPr marL="0" lvl="1" indent="0">
              <a:buSzPct val="120000"/>
              <a:buNone/>
            </a:pPr>
            <a:r>
              <a:rPr lang="en-CA" altLang="en-US" sz="2400" dirty="0" smtClean="0"/>
              <a:t>Two focus on conserving species:</a:t>
            </a:r>
          </a:p>
          <a:p>
            <a:pPr marL="0" lvl="1" indent="0">
              <a:buSzPct val="120000"/>
              <a:buNone/>
            </a:pPr>
            <a:endParaRPr lang="en-CA" altLang="en-US" sz="900" dirty="0" smtClean="0"/>
          </a:p>
          <a:p>
            <a:pPr marL="742950" lvl="2" indent="-342900">
              <a:buSzPct val="120000"/>
              <a:buFont typeface="Arial" charset="0"/>
              <a:buChar char="•"/>
            </a:pPr>
            <a:r>
              <a:rPr lang="en-CA" altLang="en-US" b="1" dirty="0"/>
              <a:t>Aboriginal Funds for Species at Risk (AFSAR)</a:t>
            </a:r>
          </a:p>
          <a:p>
            <a:pPr marL="1200150" lvl="3" indent="-342900">
              <a:buSzPct val="120000"/>
              <a:buFont typeface="Arial" charset="0"/>
              <a:buChar char="•"/>
            </a:pPr>
            <a:r>
              <a:rPr lang="en-CA" altLang="en-US" sz="1800" dirty="0"/>
              <a:t>recovery of species at risk and preventing species from becoming at risk; targeted to indigenous communities and organizations</a:t>
            </a:r>
          </a:p>
          <a:p>
            <a:pPr marL="742950" lvl="2" indent="-342900">
              <a:buSzPct val="120000"/>
              <a:buFont typeface="Arial" charset="0"/>
              <a:buChar char="•"/>
            </a:pPr>
            <a:r>
              <a:rPr lang="en-CA" altLang="en-US" b="1" dirty="0" smtClean="0"/>
              <a:t>Habitat Stewardship Program (HSP)</a:t>
            </a:r>
          </a:p>
          <a:p>
            <a:pPr marL="1200150" lvl="3" indent="-342900">
              <a:buSzPct val="120000"/>
              <a:buFont typeface="Arial" charset="0"/>
              <a:buChar char="•"/>
            </a:pPr>
            <a:r>
              <a:rPr lang="en-CA" altLang="en-US" sz="1800" dirty="0" smtClean="0"/>
              <a:t>recovery </a:t>
            </a:r>
            <a:r>
              <a:rPr lang="en-CA" altLang="en-US" sz="1800" dirty="0"/>
              <a:t>of species at risk and preventing species from becoming at risk</a:t>
            </a:r>
          </a:p>
          <a:p>
            <a:endParaRPr lang="en-CA" dirty="0"/>
          </a:p>
        </p:txBody>
      </p:sp>
      <p:pic>
        <p:nvPicPr>
          <p:cNvPr id="1026" name="Picture 2" descr="C:\Users\whitehornei\Desktop\Grass.PNG"/>
          <p:cNvPicPr>
            <a:picLocks noChangeAspect="1" noChangeArrowheads="1"/>
          </p:cNvPicPr>
          <p:nvPr/>
        </p:nvPicPr>
        <p:blipFill rotWithShape="1">
          <a:blip r:embed="rId4">
            <a:extLst>
              <a:ext uri="{28A0092B-C50C-407E-A947-70E740481C1C}">
                <a14:useLocalDpi xmlns:a14="http://schemas.microsoft.com/office/drawing/2010/main" val="0"/>
              </a:ext>
            </a:extLst>
          </a:blip>
          <a:srcRect l="875"/>
          <a:stretch/>
        </p:blipFill>
        <p:spPr bwMode="auto">
          <a:xfrm>
            <a:off x="0" y="6004891"/>
            <a:ext cx="9144000" cy="8531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537845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OM1016_corp_banner__0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8" y="0"/>
            <a:ext cx="9144178" cy="13810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370400" y="347638"/>
            <a:ext cx="8666095" cy="685800"/>
          </a:xfrm>
        </p:spPr>
        <p:txBody>
          <a:bodyPr>
            <a:noAutofit/>
          </a:bodyPr>
          <a:lstStyle/>
          <a:p>
            <a:pPr algn="r"/>
            <a:r>
              <a:rPr lang="en-CA" sz="4400" b="1" spc="50" dirty="0" smtClean="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rPr>
              <a:t>Funding programs</a:t>
            </a:r>
            <a:endParaRPr lang="en-CA" sz="4400" b="1" spc="50" dirty="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endParaRPr>
          </a:p>
        </p:txBody>
      </p:sp>
      <p:sp>
        <p:nvSpPr>
          <p:cNvPr id="3" name="Content Placeholder 2"/>
          <p:cNvSpPr>
            <a:spLocks noGrp="1"/>
          </p:cNvSpPr>
          <p:nvPr>
            <p:ph idx="1"/>
          </p:nvPr>
        </p:nvSpPr>
        <p:spPr/>
        <p:txBody>
          <a:bodyPr>
            <a:normAutofit/>
          </a:bodyPr>
          <a:lstStyle/>
          <a:p>
            <a:pPr marL="0" lvl="1" indent="0">
              <a:buSzPct val="120000"/>
              <a:buNone/>
            </a:pPr>
            <a:r>
              <a:rPr lang="en-CA" altLang="en-US" sz="3200" u="sng" dirty="0"/>
              <a:t>Five key funding </a:t>
            </a:r>
            <a:r>
              <a:rPr lang="en-CA" altLang="en-US" sz="3200" u="sng" dirty="0" smtClean="0"/>
              <a:t>programs</a:t>
            </a:r>
          </a:p>
          <a:p>
            <a:pPr marL="0" lvl="1" indent="0">
              <a:buSzPct val="120000"/>
              <a:buNone/>
            </a:pPr>
            <a:r>
              <a:rPr lang="en-CA" altLang="en-US" sz="2400" dirty="0" smtClean="0"/>
              <a:t>Three have broader focus on habitat and the environment:</a:t>
            </a:r>
            <a:endParaRPr lang="en-CA" altLang="en-US" sz="2400" dirty="0"/>
          </a:p>
          <a:p>
            <a:pPr marL="400050" lvl="2" indent="0">
              <a:buSzPct val="120000"/>
              <a:buNone/>
            </a:pPr>
            <a:endParaRPr lang="en-CA" altLang="en-US" sz="1200" b="1" dirty="0"/>
          </a:p>
          <a:p>
            <a:pPr marL="742950" lvl="2" indent="-342900">
              <a:buSzPct val="120000"/>
              <a:buFont typeface="Arial" charset="0"/>
              <a:buChar char="•"/>
            </a:pPr>
            <a:r>
              <a:rPr lang="en-CA" altLang="en-US" b="1" dirty="0" smtClean="0"/>
              <a:t>National </a:t>
            </a:r>
            <a:r>
              <a:rPr lang="en-CA" altLang="en-US" b="1" dirty="0"/>
              <a:t>Wetland Conservation </a:t>
            </a:r>
            <a:r>
              <a:rPr lang="en-CA" altLang="en-US" b="1" dirty="0" smtClean="0"/>
              <a:t>Fund (NWCF)</a:t>
            </a:r>
            <a:endParaRPr lang="en-CA" altLang="en-US" b="1" dirty="0"/>
          </a:p>
          <a:p>
            <a:pPr marL="1200150" lvl="3" indent="-342900">
              <a:buSzPct val="120000"/>
              <a:buFont typeface="Arial" charset="0"/>
              <a:buChar char="•"/>
            </a:pPr>
            <a:r>
              <a:rPr lang="en-CA" altLang="en-US" sz="1800" dirty="0" smtClean="0"/>
              <a:t>restoring </a:t>
            </a:r>
            <a:r>
              <a:rPr lang="en-CA" altLang="en-US" sz="1800" dirty="0"/>
              <a:t>and enhancing degraded wetland habitats</a:t>
            </a:r>
          </a:p>
          <a:p>
            <a:pPr marL="742950" lvl="2" indent="-342900">
              <a:buSzPct val="120000"/>
              <a:buFont typeface="Arial" charset="0"/>
              <a:buChar char="•"/>
            </a:pPr>
            <a:r>
              <a:rPr lang="en-CA" altLang="en-US" b="1" dirty="0"/>
              <a:t>EcoAction Community Funding </a:t>
            </a:r>
            <a:r>
              <a:rPr lang="en-CA" altLang="en-US" b="1" dirty="0" smtClean="0"/>
              <a:t>Program </a:t>
            </a:r>
            <a:endParaRPr lang="en-CA" altLang="en-US" b="1" dirty="0"/>
          </a:p>
          <a:p>
            <a:pPr marL="1200150" lvl="3" indent="-342900">
              <a:buSzPct val="120000"/>
              <a:buFont typeface="Arial" charset="0"/>
              <a:buChar char="•"/>
            </a:pPr>
            <a:r>
              <a:rPr lang="en-CA" altLang="en-US" sz="1800" dirty="0" smtClean="0"/>
              <a:t>clean </a:t>
            </a:r>
            <a:r>
              <a:rPr lang="en-CA" altLang="en-US" sz="1800" dirty="0"/>
              <a:t>air, clean water, and nature in </a:t>
            </a:r>
            <a:r>
              <a:rPr lang="en-CA" altLang="en-US" sz="1800" dirty="0" smtClean="0"/>
              <a:t>communities</a:t>
            </a:r>
          </a:p>
          <a:p>
            <a:pPr marL="742950" lvl="2" indent="-342900">
              <a:buSzPct val="120000"/>
              <a:buFont typeface="Arial" charset="0"/>
              <a:buChar char="•"/>
            </a:pPr>
            <a:r>
              <a:rPr lang="en-CA" altLang="en-US" b="1" dirty="0" smtClean="0"/>
              <a:t>Environmental Damages Fund (EDF)</a:t>
            </a:r>
          </a:p>
          <a:p>
            <a:pPr marL="1200150" lvl="3" indent="-342900">
              <a:buSzPct val="120000"/>
              <a:buFont typeface="Arial" charset="0"/>
              <a:buChar char="•"/>
            </a:pPr>
            <a:r>
              <a:rPr lang="en-CA" altLang="en-US" sz="1800" dirty="0" smtClean="0"/>
              <a:t>Court awards from environmental infractions – to restore or improve damaged habitat and support impacted wildlife populations</a:t>
            </a:r>
            <a:endParaRPr lang="en-CA" altLang="en-US" sz="1800" dirty="0"/>
          </a:p>
          <a:p>
            <a:endParaRPr lang="en-CA" dirty="0"/>
          </a:p>
        </p:txBody>
      </p:sp>
      <p:pic>
        <p:nvPicPr>
          <p:cNvPr id="1026" name="Picture 2" descr="C:\Users\whitehornei\Desktop\Grass.PNG"/>
          <p:cNvPicPr>
            <a:picLocks noChangeAspect="1" noChangeArrowheads="1"/>
          </p:cNvPicPr>
          <p:nvPr/>
        </p:nvPicPr>
        <p:blipFill rotWithShape="1">
          <a:blip r:embed="rId4">
            <a:extLst>
              <a:ext uri="{28A0092B-C50C-407E-A947-70E740481C1C}">
                <a14:useLocalDpi xmlns:a14="http://schemas.microsoft.com/office/drawing/2010/main" val="0"/>
              </a:ext>
            </a:extLst>
          </a:blip>
          <a:srcRect l="875"/>
          <a:stretch/>
        </p:blipFill>
        <p:spPr bwMode="auto">
          <a:xfrm>
            <a:off x="0" y="6004891"/>
            <a:ext cx="9144000" cy="8531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783528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OM1016_corp_banner__0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8" y="0"/>
            <a:ext cx="9144178" cy="13810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itle 1"/>
          <p:cNvSpPr>
            <a:spLocks noGrp="1"/>
          </p:cNvSpPr>
          <p:nvPr>
            <p:ph type="title"/>
          </p:nvPr>
        </p:nvSpPr>
        <p:spPr>
          <a:xfrm>
            <a:off x="370400" y="347638"/>
            <a:ext cx="8666095" cy="685800"/>
          </a:xfrm>
        </p:spPr>
        <p:txBody>
          <a:bodyPr>
            <a:noAutofit/>
          </a:bodyPr>
          <a:lstStyle/>
          <a:p>
            <a:pPr algn="r"/>
            <a:r>
              <a:rPr lang="en-CA" sz="4400" b="1" spc="50" dirty="0" smtClean="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rPr>
              <a:t>Program specifics:</a:t>
            </a:r>
            <a:br>
              <a:rPr lang="en-CA" sz="4400" b="1" spc="50" dirty="0" smtClean="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rPr>
            </a:br>
            <a:r>
              <a:rPr lang="en-CA" sz="4400" b="1" spc="50" dirty="0" smtClean="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rPr>
              <a:t>Aboriginal Funds for Species at Risk</a:t>
            </a:r>
            <a:endParaRPr lang="en-CA" sz="4400" b="1" spc="50" dirty="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endParaRPr>
          </a:p>
        </p:txBody>
      </p:sp>
      <p:sp>
        <p:nvSpPr>
          <p:cNvPr id="3" name="Content Placeholder 2"/>
          <p:cNvSpPr>
            <a:spLocks noGrp="1"/>
          </p:cNvSpPr>
          <p:nvPr>
            <p:ph idx="1"/>
          </p:nvPr>
        </p:nvSpPr>
        <p:spPr/>
        <p:txBody>
          <a:bodyPr>
            <a:normAutofit/>
          </a:bodyPr>
          <a:lstStyle/>
          <a:p>
            <a:pPr marL="0" lvl="3" indent="0">
              <a:buNone/>
            </a:pPr>
            <a:r>
              <a:rPr lang="en-CA" altLang="en-US" sz="2400" dirty="0" smtClean="0"/>
              <a:t>Focused on recovery </a:t>
            </a:r>
            <a:r>
              <a:rPr lang="en-CA" altLang="en-US" sz="2400" dirty="0"/>
              <a:t>of </a:t>
            </a:r>
            <a:r>
              <a:rPr lang="en-CA" altLang="en-US" sz="2400" dirty="0" smtClean="0"/>
              <a:t>federally-listed species </a:t>
            </a:r>
            <a:r>
              <a:rPr lang="en-CA" altLang="en-US" sz="2400" dirty="0"/>
              <a:t>at risk and preventing species </a:t>
            </a:r>
            <a:r>
              <a:rPr lang="en-CA" altLang="en-US" sz="2400" dirty="0" smtClean="0"/>
              <a:t>of conservation concern from </a:t>
            </a:r>
            <a:r>
              <a:rPr lang="en-CA" altLang="en-US" sz="2400" dirty="0"/>
              <a:t>becoming at </a:t>
            </a:r>
            <a:r>
              <a:rPr lang="en-CA" altLang="en-US" sz="2400" dirty="0" smtClean="0"/>
              <a:t>risk.</a:t>
            </a:r>
          </a:p>
          <a:p>
            <a:pPr marL="0" lvl="3" indent="0">
              <a:buNone/>
            </a:pPr>
            <a:r>
              <a:rPr lang="en-CA" altLang="en-US" sz="2400" dirty="0"/>
              <a:t>T</a:t>
            </a:r>
            <a:r>
              <a:rPr lang="en-CA" altLang="en-US" sz="2400" dirty="0" smtClean="0"/>
              <a:t>argeted </a:t>
            </a:r>
            <a:r>
              <a:rPr lang="en-CA" altLang="en-US" sz="2400" dirty="0"/>
              <a:t>to indigenous communities and </a:t>
            </a:r>
            <a:r>
              <a:rPr lang="en-CA" altLang="en-US" sz="2400" dirty="0" smtClean="0"/>
              <a:t>organizations.</a:t>
            </a:r>
          </a:p>
          <a:p>
            <a:pPr marL="0" lvl="3" indent="0">
              <a:buNone/>
            </a:pPr>
            <a:r>
              <a:rPr lang="en-CA" altLang="en-US" sz="2400" dirty="0" smtClean="0"/>
              <a:t>Activities such as:</a:t>
            </a:r>
          </a:p>
          <a:p>
            <a:pPr lvl="1">
              <a:buFont typeface="Arial" panose="020B0604020202020204" pitchFamily="34" charset="0"/>
              <a:buChar char="•"/>
            </a:pPr>
            <a:r>
              <a:rPr lang="en-CA" sz="2000" dirty="0">
                <a:solidFill>
                  <a:schemeClr val="tx1">
                    <a:lumMod val="90000"/>
                    <a:lumOff val="10000"/>
                  </a:schemeClr>
                </a:solidFill>
              </a:rPr>
              <a:t>Habitat improvement and/or protection</a:t>
            </a:r>
          </a:p>
          <a:p>
            <a:pPr lvl="1">
              <a:buFont typeface="Arial" panose="020B0604020202020204" pitchFamily="34" charset="0"/>
              <a:buChar char="•"/>
            </a:pPr>
            <a:r>
              <a:rPr lang="en-CA" sz="2000" dirty="0">
                <a:solidFill>
                  <a:schemeClr val="tx1">
                    <a:lumMod val="90000"/>
                    <a:lumOff val="10000"/>
                  </a:schemeClr>
                </a:solidFill>
              </a:rPr>
              <a:t>Conservation planning and implementation</a:t>
            </a:r>
          </a:p>
          <a:p>
            <a:pPr lvl="1">
              <a:buFont typeface="Arial" panose="020B0604020202020204" pitchFamily="34" charset="0"/>
              <a:buChar char="•"/>
            </a:pPr>
            <a:r>
              <a:rPr lang="en-CA" sz="2000" dirty="0">
                <a:solidFill>
                  <a:schemeClr val="tx1">
                    <a:lumMod val="90000"/>
                    <a:lumOff val="10000"/>
                  </a:schemeClr>
                </a:solidFill>
              </a:rPr>
              <a:t>Monitoring and data collection</a:t>
            </a:r>
          </a:p>
          <a:p>
            <a:pPr lvl="1">
              <a:buFont typeface="Arial" panose="020B0604020202020204" pitchFamily="34" charset="0"/>
              <a:buChar char="•"/>
            </a:pPr>
            <a:r>
              <a:rPr lang="en-CA" sz="2000" dirty="0">
                <a:solidFill>
                  <a:schemeClr val="tx1">
                    <a:lumMod val="90000"/>
                    <a:lumOff val="10000"/>
                  </a:schemeClr>
                </a:solidFill>
              </a:rPr>
              <a:t>Gathering and documenting Aboriginal Traditional </a:t>
            </a:r>
            <a:r>
              <a:rPr lang="en-CA" sz="2000" dirty="0" smtClean="0">
                <a:solidFill>
                  <a:schemeClr val="tx1">
                    <a:lumMod val="90000"/>
                    <a:lumOff val="10000"/>
                  </a:schemeClr>
                </a:solidFill>
              </a:rPr>
              <a:t>Knowledge</a:t>
            </a:r>
            <a:endParaRPr lang="en-CA" altLang="en-US" sz="2000" dirty="0"/>
          </a:p>
        </p:txBody>
      </p:sp>
      <p:pic>
        <p:nvPicPr>
          <p:cNvPr id="8" name="Picture 2" descr="C:\Users\whitehornei\Desktop\Grass.PNG"/>
          <p:cNvPicPr>
            <a:picLocks noChangeAspect="1" noChangeArrowheads="1"/>
          </p:cNvPicPr>
          <p:nvPr/>
        </p:nvPicPr>
        <p:blipFill rotWithShape="1">
          <a:blip r:embed="rId4">
            <a:extLst>
              <a:ext uri="{28A0092B-C50C-407E-A947-70E740481C1C}">
                <a14:useLocalDpi xmlns:a14="http://schemas.microsoft.com/office/drawing/2010/main" val="0"/>
              </a:ext>
            </a:extLst>
          </a:blip>
          <a:srcRect l="875"/>
          <a:stretch/>
        </p:blipFill>
        <p:spPr bwMode="auto">
          <a:xfrm>
            <a:off x="0" y="6004891"/>
            <a:ext cx="9144000" cy="8531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487097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OM1016_corp_banner__0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8" y="0"/>
            <a:ext cx="9144178" cy="13810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itle 1"/>
          <p:cNvSpPr>
            <a:spLocks noGrp="1"/>
          </p:cNvSpPr>
          <p:nvPr>
            <p:ph type="title"/>
          </p:nvPr>
        </p:nvSpPr>
        <p:spPr>
          <a:xfrm>
            <a:off x="370400" y="347638"/>
            <a:ext cx="8666095" cy="685800"/>
          </a:xfrm>
        </p:spPr>
        <p:txBody>
          <a:bodyPr>
            <a:noAutofit/>
          </a:bodyPr>
          <a:lstStyle/>
          <a:p>
            <a:pPr algn="r"/>
            <a:r>
              <a:rPr lang="en-CA" sz="4400" b="1" spc="50" dirty="0" smtClean="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rPr>
              <a:t>Program specifics:</a:t>
            </a:r>
            <a:br>
              <a:rPr lang="en-CA" sz="4400" b="1" spc="50" dirty="0" smtClean="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rPr>
            </a:br>
            <a:r>
              <a:rPr lang="en-CA" sz="4400" b="1" spc="50" dirty="0" smtClean="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rPr>
              <a:t>Aboriginal Funds for Species at Risk</a:t>
            </a:r>
            <a:endParaRPr lang="en-CA" sz="4400" b="1" spc="50" dirty="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endParaRPr>
          </a:p>
        </p:txBody>
      </p:sp>
      <p:sp>
        <p:nvSpPr>
          <p:cNvPr id="3" name="Content Placeholder 2"/>
          <p:cNvSpPr>
            <a:spLocks noGrp="1"/>
          </p:cNvSpPr>
          <p:nvPr>
            <p:ph idx="1"/>
          </p:nvPr>
        </p:nvSpPr>
        <p:spPr/>
        <p:txBody>
          <a:bodyPr>
            <a:normAutofit/>
          </a:bodyPr>
          <a:lstStyle/>
          <a:p>
            <a:pPr marL="0" lvl="3" indent="0">
              <a:buNone/>
            </a:pPr>
            <a:r>
              <a:rPr lang="en-CA" sz="2400" dirty="0" smtClean="0"/>
              <a:t>Only</a:t>
            </a:r>
            <a:r>
              <a:rPr lang="en-CA" sz="2800" dirty="0" smtClean="0"/>
              <a:t> </a:t>
            </a:r>
            <a:r>
              <a:rPr lang="en-CA" altLang="en-US" sz="2400" dirty="0"/>
              <a:t>indigenous communities and </a:t>
            </a:r>
            <a:r>
              <a:rPr lang="en-CA" altLang="en-US" sz="2400" dirty="0" smtClean="0"/>
              <a:t>organizations, or groups in partnership with them, may apply</a:t>
            </a:r>
          </a:p>
          <a:p>
            <a:pPr marL="457200" lvl="4" indent="0">
              <a:buNone/>
            </a:pPr>
            <a:endParaRPr lang="en-CA" altLang="en-US" sz="2400" dirty="0" smtClean="0"/>
          </a:p>
          <a:p>
            <a:pPr marL="457200" lvl="4" indent="0">
              <a:buNone/>
            </a:pPr>
            <a:r>
              <a:rPr lang="en-CA" altLang="en-US" sz="2400" b="1" dirty="0" smtClean="0"/>
              <a:t>Match: </a:t>
            </a:r>
            <a:r>
              <a:rPr lang="en-CA" altLang="en-US" sz="2400" dirty="0" smtClean="0"/>
              <a:t>20%</a:t>
            </a:r>
          </a:p>
          <a:p>
            <a:pPr marL="457200" lvl="4" indent="0">
              <a:buNone/>
            </a:pPr>
            <a:r>
              <a:rPr lang="en-CA" altLang="en-US" sz="2400" b="1" dirty="0" smtClean="0"/>
              <a:t>Applications due</a:t>
            </a:r>
            <a:r>
              <a:rPr lang="en-CA" altLang="en-US" sz="2400" dirty="0" smtClean="0"/>
              <a:t>: fall</a:t>
            </a:r>
          </a:p>
          <a:p>
            <a:pPr marL="457200" lvl="4" indent="0">
              <a:buNone/>
            </a:pPr>
            <a:r>
              <a:rPr lang="en-CA" altLang="en-US" sz="2400" b="1" dirty="0" smtClean="0"/>
              <a:t>Range</a:t>
            </a:r>
            <a:r>
              <a:rPr lang="en-CA" altLang="en-US" sz="2400" dirty="0" smtClean="0"/>
              <a:t>: $10,000 to $70,000/yr</a:t>
            </a:r>
          </a:p>
          <a:p>
            <a:pPr marL="457200" lvl="4" indent="0">
              <a:buNone/>
            </a:pPr>
            <a:r>
              <a:rPr lang="en-CA" altLang="en-US" sz="2400" b="1" dirty="0" smtClean="0"/>
              <a:t>Duration</a:t>
            </a:r>
            <a:r>
              <a:rPr lang="en-CA" altLang="en-US" sz="2400" dirty="0" smtClean="0"/>
              <a:t>: 1 to 3 years</a:t>
            </a:r>
          </a:p>
          <a:p>
            <a:pPr marL="457200" lvl="4" indent="0">
              <a:buNone/>
            </a:pPr>
            <a:r>
              <a:rPr lang="en-CA" altLang="en-US" sz="2400" b="1" dirty="0" smtClean="0"/>
              <a:t>Amount:</a:t>
            </a:r>
            <a:r>
              <a:rPr lang="en-CA" altLang="en-US" sz="2400" dirty="0" smtClean="0"/>
              <a:t> About $500,000 available in BC each year</a:t>
            </a:r>
            <a:endParaRPr lang="en-CA" altLang="en-US" sz="2400" dirty="0"/>
          </a:p>
        </p:txBody>
      </p:sp>
      <p:pic>
        <p:nvPicPr>
          <p:cNvPr id="8" name="Picture 2" descr="C:\Users\whitehornei\Desktop\Grass.PNG"/>
          <p:cNvPicPr>
            <a:picLocks noChangeAspect="1" noChangeArrowheads="1"/>
          </p:cNvPicPr>
          <p:nvPr/>
        </p:nvPicPr>
        <p:blipFill rotWithShape="1">
          <a:blip r:embed="rId4">
            <a:extLst>
              <a:ext uri="{28A0092B-C50C-407E-A947-70E740481C1C}">
                <a14:useLocalDpi xmlns:a14="http://schemas.microsoft.com/office/drawing/2010/main" val="0"/>
              </a:ext>
            </a:extLst>
          </a:blip>
          <a:srcRect l="875"/>
          <a:stretch/>
        </p:blipFill>
        <p:spPr bwMode="auto">
          <a:xfrm>
            <a:off x="0" y="6004891"/>
            <a:ext cx="9144000" cy="8531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531507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7" name="Picture 2" descr="image00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6446" y="-1107504"/>
            <a:ext cx="3750399" cy="500053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8" name="Picture 3" descr="C:\Users\whitehornei\Desktop\WapatoCollectio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520" y="-365361"/>
            <a:ext cx="5504966" cy="4127815"/>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9" name="Picture 4" descr="C:\Users\whitehornei\Desktop\WapatoPropogation.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6552" y="3239961"/>
            <a:ext cx="4850469" cy="3627611"/>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10" name="Content Placeholder 3" descr="C:\Users\ShapiroK\Desktop\wapato.jpg"/>
          <p:cNvPicPr>
            <a:picLocks noGrp="1" noChangeAspect="1" noChangeArrowheads="1"/>
          </p:cNvPicPr>
          <p:nvPr>
            <p:ph idx="1"/>
          </p:nvPr>
        </p:nvPicPr>
        <p:blipFill rotWithShape="1">
          <a:blip r:embed="rId6" cstate="email">
            <a:extLst>
              <a:ext uri="{28A0092B-C50C-407E-A947-70E740481C1C}">
                <a14:useLocalDpi xmlns:a14="http://schemas.microsoft.com/office/drawing/2010/main" val="0"/>
              </a:ext>
            </a:extLst>
          </a:blip>
          <a:stretch/>
        </p:blipFill>
        <p:spPr bwMode="auto">
          <a:xfrm>
            <a:off x="3716863" y="3501008"/>
            <a:ext cx="5427137" cy="3356992"/>
          </a:xfrm>
          <a:prstGeom prst="rect">
            <a:avLst/>
          </a:prstGeom>
          <a:ln w="28575">
            <a:solidFill>
              <a:schemeClr val="tx1"/>
            </a:solidFill>
          </a:ln>
          <a:effectLst/>
          <a:extLst/>
        </p:spPr>
      </p:pic>
    </p:spTree>
    <p:extLst>
      <p:ext uri="{BB962C8B-B14F-4D97-AF65-F5344CB8AC3E}">
        <p14:creationId xmlns:p14="http://schemas.microsoft.com/office/powerpoint/2010/main" val="8082858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theme/theme1.xml><?xml version="1.0" encoding="utf-8"?>
<a:theme xmlns:a="http://schemas.openxmlformats.org/drawingml/2006/main" name="Theme1">
  <a:themeElements>
    <a:clrScheme name="Fresh">
      <a:dk1>
        <a:srgbClr val="262626"/>
      </a:dk1>
      <a:lt1>
        <a:sysClr val="window" lastClr="FFFFFF"/>
      </a:lt1>
      <a:dk2>
        <a:srgbClr val="595959"/>
      </a:dk2>
      <a:lt2>
        <a:srgbClr val="EEECE1"/>
      </a:lt2>
      <a:accent1>
        <a:srgbClr val="F4891E"/>
      </a:accent1>
      <a:accent2>
        <a:srgbClr val="7BCF27"/>
      </a:accent2>
      <a:accent3>
        <a:srgbClr val="9BBB59"/>
      </a:accent3>
      <a:accent4>
        <a:srgbClr val="00B0F0"/>
      </a:accent4>
      <a:accent5>
        <a:srgbClr val="4BACC6"/>
      </a:accent5>
      <a:accent6>
        <a:srgbClr val="F79646"/>
      </a:accent6>
      <a:hlink>
        <a:srgbClr val="00B0F0"/>
      </a:hlink>
      <a:folHlink>
        <a:srgbClr val="F4891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9744814E760EE04886DE658D90D502A1" ma:contentTypeVersion="1" ma:contentTypeDescription="Create a new document." ma:contentTypeScope="" ma:versionID="062203ac46efe56d098db4a4748ee07c">
  <xsd:schema xmlns:xsd="http://www.w3.org/2001/XMLSchema" xmlns:xs="http://www.w3.org/2001/XMLSchema" xmlns:p="http://schemas.microsoft.com/office/2006/metadata/properties" xmlns:ns2="4588f895-da83-424c-9f0e-ba2c8846aa70" targetNamespace="http://schemas.microsoft.com/office/2006/metadata/properties" ma:root="true" ma:fieldsID="397ba554ecf56ce3203a446a84e04973" ns2:_="">
    <xsd:import namespace="4588f895-da83-424c-9f0e-ba2c8846aa70"/>
    <xsd:element name="properties">
      <xsd:complexType>
        <xsd:sequence>
          <xsd:element name="documentManagement">
            <xsd:complexType>
              <xsd:all>
                <xsd:element ref="ns2:Review_x0020_Dat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588f895-da83-424c-9f0e-ba2c8846aa70" elementFormDefault="qualified">
    <xsd:import namespace="http://schemas.microsoft.com/office/2006/documentManagement/types"/>
    <xsd:import namespace="http://schemas.microsoft.com/office/infopath/2007/PartnerControls"/>
    <xsd:element name="Review_x0020_Date" ma:index="8" nillable="true" ma:displayName="Review Date" ma:format="DateOnly" ma:internalName="Review_x0020_Dat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Review_x0020_Date xmlns="4588f895-da83-424c-9f0e-ba2c8846aa70" xsi:nil="true"/>
  </documentManagement>
</p:properties>
</file>

<file path=customXml/itemProps1.xml><?xml version="1.0" encoding="utf-8"?>
<ds:datastoreItem xmlns:ds="http://schemas.openxmlformats.org/officeDocument/2006/customXml" ds:itemID="{DD2DE4BB-7B46-477E-9B3F-29B51A73437B}"/>
</file>

<file path=customXml/itemProps2.xml><?xml version="1.0" encoding="utf-8"?>
<ds:datastoreItem xmlns:ds="http://schemas.openxmlformats.org/officeDocument/2006/customXml" ds:itemID="{063C05F1-5CB9-4218-875A-892D5BC7FAAC}"/>
</file>

<file path=customXml/itemProps3.xml><?xml version="1.0" encoding="utf-8"?>
<ds:datastoreItem xmlns:ds="http://schemas.openxmlformats.org/officeDocument/2006/customXml" ds:itemID="{5FD22973-507E-41A6-8880-FED8D3ECCADD}"/>
</file>

<file path=docProps/app.xml><?xml version="1.0" encoding="utf-8"?>
<Properties xmlns="http://schemas.openxmlformats.org/officeDocument/2006/extended-properties" xmlns:vt="http://schemas.openxmlformats.org/officeDocument/2006/docPropsVTypes">
  <Template/>
  <TotalTime>996</TotalTime>
  <Words>1314</Words>
  <Application>Microsoft Office PowerPoint</Application>
  <PresentationFormat>On-screen Show (4:3)</PresentationFormat>
  <Paragraphs>161</Paragraphs>
  <Slides>20</Slides>
  <Notes>19</Notes>
  <HiddenSlides>0</HiddenSlides>
  <MMClips>0</MMClips>
  <ScaleCrop>false</ScaleCrop>
  <HeadingPairs>
    <vt:vector size="4" baseType="variant">
      <vt:variant>
        <vt:lpstr>Theme</vt:lpstr>
      </vt:variant>
      <vt:variant>
        <vt:i4>2</vt:i4>
      </vt:variant>
      <vt:variant>
        <vt:lpstr>Slide Titles</vt:lpstr>
      </vt:variant>
      <vt:variant>
        <vt:i4>20</vt:i4>
      </vt:variant>
    </vt:vector>
  </HeadingPairs>
  <TitlesOfParts>
    <vt:vector size="22" baseType="lpstr">
      <vt:lpstr>Theme1</vt:lpstr>
      <vt:lpstr>Office Theme</vt:lpstr>
      <vt:lpstr>Environment and Climate Change Canada Funding Programs</vt:lpstr>
      <vt:lpstr>Who are we?</vt:lpstr>
      <vt:lpstr>What do these programs do?</vt:lpstr>
      <vt:lpstr>PowerPoint Presentation</vt:lpstr>
      <vt:lpstr>Funding programs</vt:lpstr>
      <vt:lpstr>Funding programs</vt:lpstr>
      <vt:lpstr>Program specifics: Aboriginal Funds for Species at Risk</vt:lpstr>
      <vt:lpstr>Program specifics: Aboriginal Funds for Species at Risk</vt:lpstr>
      <vt:lpstr>PowerPoint Presentation</vt:lpstr>
      <vt:lpstr>Program specifics: Habitat Stewardship Program</vt:lpstr>
      <vt:lpstr>Program specifics: Habitat Stewardship Program</vt:lpstr>
      <vt:lpstr>PowerPoint Presentation</vt:lpstr>
      <vt:lpstr>Program specifics: National Wetland Conservation Fund</vt:lpstr>
      <vt:lpstr>Program specifics: National Wetland Conservation Fund</vt:lpstr>
      <vt:lpstr>PowerPoint Presentation</vt:lpstr>
      <vt:lpstr>Program specifics: EcoAction</vt:lpstr>
      <vt:lpstr>Program specifics: Environmental Damages Fund</vt:lpstr>
      <vt:lpstr>Contacts and Further Information</vt:lpstr>
      <vt:lpstr>PowerPoint Presentation</vt:lpstr>
      <vt:lpstr>PowerPoint Presentation</vt:lpstr>
    </vt:vector>
  </TitlesOfParts>
  <Company>Environment Canada</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Whitehorne,Ivy [PYR]</dc:creator>
  <cp:lastModifiedBy>Whitehorne,Ivy [PYR]</cp:lastModifiedBy>
  <cp:revision>62</cp:revision>
  <dcterms:created xsi:type="dcterms:W3CDTF">2016-04-14T20:10:04Z</dcterms:created>
  <dcterms:modified xsi:type="dcterms:W3CDTF">2016-09-12T22:59:46Z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0x0101009744814E760EE04886DE658D90D502A1</vt:lpwstr>
  </property>
</Properties>
</file>